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Lst>
  <p:sldSz cx="18288000" cy="10287000"/>
  <p:notesSz cx="6858000" cy="9144000"/>
  <p:embeddedFontLst>
    <p:embeddedFont>
      <p:font typeface="Montserrat Bold" panose="020B0604020202020204" charset="0"/>
      <p:regular r:id="rId16"/>
    </p:embeddedFont>
    <p:embeddedFont>
      <p:font typeface="Montserrat Heavy" panose="020B0604020202020204" charset="0"/>
      <p:regular r:id="rId17"/>
    </p:embeddedFont>
    <p:embeddedFont>
      <p:font typeface="Montserrat Semi-Bold" panose="020B0604020202020204" charset="0"/>
      <p:regular r:id="rId18"/>
    </p:embeddedFont>
    <p:embeddedFont>
      <p:font typeface="Montserrat Ultra-Bold" panose="020B0604020202020204" charset="0"/>
      <p:regular r:id="rId19"/>
    </p:embeddedFont>
    <p:embeddedFont>
      <p:font typeface="Neue Einstellung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995668" y="1028700"/>
            <a:ext cx="1895475" cy="1904914"/>
            <a:chOff x="0" y="0"/>
            <a:chExt cx="1895475" cy="1904924"/>
          </a:xfrm>
        </p:grpSpPr>
        <p:sp>
          <p:nvSpPr>
            <p:cNvPr id="3" name="Freeform 3"/>
            <p:cNvSpPr/>
            <p:nvPr/>
          </p:nvSpPr>
          <p:spPr>
            <a:xfrm>
              <a:off x="0" y="0"/>
              <a:ext cx="1895475" cy="1904873"/>
            </a:xfrm>
            <a:custGeom>
              <a:avLst/>
              <a:gdLst/>
              <a:ahLst/>
              <a:cxnLst/>
              <a:rect l="l" t="t" r="r" b="b"/>
              <a:pathLst>
                <a:path w="1895475" h="1904873">
                  <a:moveTo>
                    <a:pt x="0" y="0"/>
                  </a:moveTo>
                  <a:lnTo>
                    <a:pt x="0" y="1904873"/>
                  </a:lnTo>
                  <a:lnTo>
                    <a:pt x="1895475" y="0"/>
                  </a:lnTo>
                  <a:close/>
                </a:path>
              </a:pathLst>
            </a:custGeom>
            <a:solidFill>
              <a:srgbClr val="2B2B2B"/>
            </a:solidFill>
          </p:spPr>
        </p:sp>
      </p:grpSp>
      <p:sp>
        <p:nvSpPr>
          <p:cNvPr id="4" name="Freeform 4"/>
          <p:cNvSpPr/>
          <p:nvPr/>
        </p:nvSpPr>
        <p:spPr>
          <a:xfrm>
            <a:off x="5341753" y="5881821"/>
            <a:ext cx="417290" cy="26822"/>
          </a:xfrm>
          <a:custGeom>
            <a:avLst/>
            <a:gdLst/>
            <a:ahLst/>
            <a:cxnLst/>
            <a:rect l="l" t="t" r="r" b="b"/>
            <a:pathLst>
              <a:path w="417290" h="26822">
                <a:moveTo>
                  <a:pt x="0" y="0"/>
                </a:moveTo>
                <a:lnTo>
                  <a:pt x="417291" y="0"/>
                </a:lnTo>
                <a:lnTo>
                  <a:pt x="417291" y="26822"/>
                </a:lnTo>
                <a:lnTo>
                  <a:pt x="0" y="26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3285346" y="5926007"/>
            <a:ext cx="417290" cy="26822"/>
          </a:xfrm>
          <a:custGeom>
            <a:avLst/>
            <a:gdLst/>
            <a:ahLst/>
            <a:cxnLst/>
            <a:rect l="l" t="t" r="r" b="b"/>
            <a:pathLst>
              <a:path w="417290" h="26822">
                <a:moveTo>
                  <a:pt x="0" y="0"/>
                </a:moveTo>
                <a:lnTo>
                  <a:pt x="417290" y="0"/>
                </a:lnTo>
                <a:lnTo>
                  <a:pt x="417290" y="26823"/>
                </a:lnTo>
                <a:lnTo>
                  <a:pt x="0" y="26823"/>
                </a:lnTo>
                <a:lnTo>
                  <a:pt x="0" y="0"/>
                </a:lnTo>
                <a:close/>
              </a:path>
            </a:pathLst>
          </a:custGeom>
          <a:blipFill>
            <a:blip r:embed="rId2">
              <a:extLst>
                <a:ext uri="{96DAC541-7B7A-43D3-8B79-37D633B846F1}">
                  <asvg:svgBlip xmlns:asvg="http://schemas.microsoft.com/office/drawing/2016/SVG/main" r:embed="rId4"/>
                </a:ext>
              </a:extLst>
            </a:blip>
            <a:stretch>
              <a:fillRect/>
            </a:stretch>
          </a:blipFill>
        </p:spPr>
      </p:sp>
      <p:sp>
        <p:nvSpPr>
          <p:cNvPr id="6" name="Freeform 6"/>
          <p:cNvSpPr/>
          <p:nvPr/>
        </p:nvSpPr>
        <p:spPr>
          <a:xfrm>
            <a:off x="5550398" y="2472293"/>
            <a:ext cx="8690924" cy="5801192"/>
          </a:xfrm>
          <a:custGeom>
            <a:avLst/>
            <a:gdLst/>
            <a:ahLst/>
            <a:cxnLst/>
            <a:rect l="l" t="t" r="r" b="b"/>
            <a:pathLst>
              <a:path w="8690924" h="5801192">
                <a:moveTo>
                  <a:pt x="0" y="0"/>
                </a:moveTo>
                <a:lnTo>
                  <a:pt x="8690925" y="0"/>
                </a:lnTo>
                <a:lnTo>
                  <a:pt x="8690925" y="5801192"/>
                </a:lnTo>
                <a:lnTo>
                  <a:pt x="0" y="5801192"/>
                </a:lnTo>
                <a:lnTo>
                  <a:pt x="0" y="0"/>
                </a:lnTo>
                <a:close/>
              </a:path>
            </a:pathLst>
          </a:custGeom>
          <a:blipFill>
            <a:blip r:embed="rId5"/>
            <a:stretch>
              <a:fillRect/>
            </a:stretch>
          </a:blipFill>
        </p:spPr>
      </p:sp>
      <p:sp>
        <p:nvSpPr>
          <p:cNvPr id="7" name="TextBox 7"/>
          <p:cNvSpPr txBox="1"/>
          <p:nvPr/>
        </p:nvSpPr>
        <p:spPr>
          <a:xfrm>
            <a:off x="4981785" y="4309729"/>
            <a:ext cx="9259538" cy="2040594"/>
          </a:xfrm>
          <a:prstGeom prst="rect">
            <a:avLst/>
          </a:prstGeom>
        </p:spPr>
        <p:txBody>
          <a:bodyPr lIns="0" tIns="0" rIns="0" bIns="0" rtlCol="0" anchor="t">
            <a:spAutoFit/>
          </a:bodyPr>
          <a:lstStyle/>
          <a:p>
            <a:pPr algn="ctr">
              <a:lnSpc>
                <a:spcPts val="6428"/>
              </a:lnSpc>
            </a:pPr>
            <a:r>
              <a:rPr lang="en-US" sz="4638" spc="834">
                <a:solidFill>
                  <a:srgbClr val="FFFFFF"/>
                </a:solidFill>
                <a:latin typeface="Montserrat Ultra-Bold"/>
              </a:rPr>
              <a:t>DIABETES PREDICTION USING ML</a:t>
            </a:r>
          </a:p>
          <a:p>
            <a:pPr algn="ctr">
              <a:lnSpc>
                <a:spcPts val="3367"/>
              </a:lnSpc>
            </a:pPr>
            <a:r>
              <a:rPr lang="en-US" sz="2430" spc="1163">
                <a:solidFill>
                  <a:srgbClr val="FFFFFF"/>
                </a:solidFill>
                <a:latin typeface="Montserrat Semi-Bold"/>
              </a:rPr>
              <a:t>EXPOSYS DATA LABS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8260604"/>
            <a:ext cx="971550" cy="971483"/>
            <a:chOff x="0" y="0"/>
            <a:chExt cx="971550" cy="971474"/>
          </a:xfrm>
        </p:grpSpPr>
        <p:sp>
          <p:nvSpPr>
            <p:cNvPr id="3" name="Freeform 3"/>
            <p:cNvSpPr/>
            <p:nvPr/>
          </p:nvSpPr>
          <p:spPr>
            <a:xfrm>
              <a:off x="0" y="0"/>
              <a:ext cx="971550" cy="971423"/>
            </a:xfrm>
            <a:custGeom>
              <a:avLst/>
              <a:gdLst/>
              <a:ahLst/>
              <a:cxnLst/>
              <a:rect l="l" t="t" r="r" b="b"/>
              <a:pathLst>
                <a:path w="971550" h="971423">
                  <a:moveTo>
                    <a:pt x="971550" y="971423"/>
                  </a:moveTo>
                  <a:lnTo>
                    <a:pt x="0" y="971423"/>
                  </a:lnTo>
                  <a:lnTo>
                    <a:pt x="0" y="0"/>
                  </a:lnTo>
                  <a:lnTo>
                    <a:pt x="971550" y="971423"/>
                  </a:lnTo>
                </a:path>
              </a:pathLst>
            </a:custGeom>
            <a:solidFill>
              <a:srgbClr val="2B2B2B"/>
            </a:solidFill>
          </p:spPr>
        </p:sp>
      </p:grpSp>
      <p:sp>
        <p:nvSpPr>
          <p:cNvPr id="4" name="Freeform 4"/>
          <p:cNvSpPr/>
          <p:nvPr/>
        </p:nvSpPr>
        <p:spPr>
          <a:xfrm>
            <a:off x="3313166" y="2798978"/>
            <a:ext cx="5975194" cy="2879722"/>
          </a:xfrm>
          <a:custGeom>
            <a:avLst/>
            <a:gdLst/>
            <a:ahLst/>
            <a:cxnLst/>
            <a:rect l="l" t="t" r="r" b="b"/>
            <a:pathLst>
              <a:path w="5975194" h="2879722">
                <a:moveTo>
                  <a:pt x="0" y="0"/>
                </a:moveTo>
                <a:lnTo>
                  <a:pt x="5975195" y="0"/>
                </a:lnTo>
                <a:lnTo>
                  <a:pt x="5975195" y="2879722"/>
                </a:lnTo>
                <a:lnTo>
                  <a:pt x="0" y="28797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313166" y="5772274"/>
            <a:ext cx="5975194" cy="2879722"/>
          </a:xfrm>
          <a:custGeom>
            <a:avLst/>
            <a:gdLst/>
            <a:ahLst/>
            <a:cxnLst/>
            <a:rect l="l" t="t" r="r" b="b"/>
            <a:pathLst>
              <a:path w="5975194" h="2879722">
                <a:moveTo>
                  <a:pt x="0" y="0"/>
                </a:moveTo>
                <a:lnTo>
                  <a:pt x="5975195" y="0"/>
                </a:lnTo>
                <a:lnTo>
                  <a:pt x="5975195" y="2879722"/>
                </a:lnTo>
                <a:lnTo>
                  <a:pt x="0" y="28797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367152" y="2798978"/>
            <a:ext cx="5975194" cy="2879722"/>
          </a:xfrm>
          <a:custGeom>
            <a:avLst/>
            <a:gdLst/>
            <a:ahLst/>
            <a:cxnLst/>
            <a:rect l="l" t="t" r="r" b="b"/>
            <a:pathLst>
              <a:path w="5975194" h="2879722">
                <a:moveTo>
                  <a:pt x="0" y="0"/>
                </a:moveTo>
                <a:lnTo>
                  <a:pt x="5975194" y="0"/>
                </a:lnTo>
                <a:lnTo>
                  <a:pt x="5975194" y="2879722"/>
                </a:lnTo>
                <a:lnTo>
                  <a:pt x="0" y="28797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9367152" y="5772274"/>
            <a:ext cx="5975194" cy="2879722"/>
          </a:xfrm>
          <a:custGeom>
            <a:avLst/>
            <a:gdLst/>
            <a:ahLst/>
            <a:cxnLst/>
            <a:rect l="l" t="t" r="r" b="b"/>
            <a:pathLst>
              <a:path w="5975194" h="2879722">
                <a:moveTo>
                  <a:pt x="0" y="0"/>
                </a:moveTo>
                <a:lnTo>
                  <a:pt x="5975194" y="0"/>
                </a:lnTo>
                <a:lnTo>
                  <a:pt x="5975194" y="2879722"/>
                </a:lnTo>
                <a:lnTo>
                  <a:pt x="0" y="28797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a:grpSpLocks noChangeAspect="1"/>
          </p:cNvGrpSpPr>
          <p:nvPr/>
        </p:nvGrpSpPr>
        <p:grpSpPr>
          <a:xfrm>
            <a:off x="16287607" y="1030224"/>
            <a:ext cx="971550" cy="971483"/>
            <a:chOff x="0" y="0"/>
            <a:chExt cx="971550" cy="971474"/>
          </a:xfrm>
        </p:grpSpPr>
        <p:sp>
          <p:nvSpPr>
            <p:cNvPr id="9" name="Freeform 9"/>
            <p:cNvSpPr/>
            <p:nvPr/>
          </p:nvSpPr>
          <p:spPr>
            <a:xfrm>
              <a:off x="0" y="0"/>
              <a:ext cx="971550" cy="971423"/>
            </a:xfrm>
            <a:custGeom>
              <a:avLst/>
              <a:gdLst/>
              <a:ahLst/>
              <a:cxnLst/>
              <a:rect l="l" t="t" r="r" b="b"/>
              <a:pathLst>
                <a:path w="971550" h="971423">
                  <a:moveTo>
                    <a:pt x="0" y="0"/>
                  </a:moveTo>
                  <a:lnTo>
                    <a:pt x="971550" y="971423"/>
                  </a:lnTo>
                  <a:lnTo>
                    <a:pt x="971550" y="0"/>
                  </a:lnTo>
                  <a:close/>
                </a:path>
              </a:pathLst>
            </a:custGeom>
            <a:solidFill>
              <a:srgbClr val="2B2B2B"/>
            </a:solidFill>
          </p:spPr>
        </p:sp>
      </p:grpSp>
      <p:sp>
        <p:nvSpPr>
          <p:cNvPr id="10" name="TextBox 10"/>
          <p:cNvSpPr txBox="1"/>
          <p:nvPr/>
        </p:nvSpPr>
        <p:spPr>
          <a:xfrm>
            <a:off x="3664472" y="6431175"/>
            <a:ext cx="4486532" cy="456363"/>
          </a:xfrm>
          <a:prstGeom prst="rect">
            <a:avLst/>
          </a:prstGeom>
        </p:spPr>
        <p:txBody>
          <a:bodyPr lIns="0" tIns="0" rIns="0" bIns="0" rtlCol="0" anchor="t">
            <a:spAutoFit/>
          </a:bodyPr>
          <a:lstStyle/>
          <a:p>
            <a:pPr algn="l">
              <a:lnSpc>
                <a:spcPts val="3721"/>
              </a:lnSpc>
            </a:pPr>
            <a:r>
              <a:rPr lang="en-US" sz="2657">
                <a:solidFill>
                  <a:srgbClr val="545454"/>
                </a:solidFill>
                <a:latin typeface="Montserrat Semi-Bold"/>
              </a:rPr>
              <a:t>Support Vector Machines</a:t>
            </a:r>
          </a:p>
        </p:txBody>
      </p:sp>
      <p:sp>
        <p:nvSpPr>
          <p:cNvPr id="11" name="TextBox 11"/>
          <p:cNvSpPr txBox="1"/>
          <p:nvPr/>
        </p:nvSpPr>
        <p:spPr>
          <a:xfrm>
            <a:off x="3664472" y="3287153"/>
            <a:ext cx="4732801" cy="456363"/>
          </a:xfrm>
          <a:prstGeom prst="rect">
            <a:avLst/>
          </a:prstGeom>
        </p:spPr>
        <p:txBody>
          <a:bodyPr lIns="0" tIns="0" rIns="0" bIns="0" rtlCol="0" anchor="t">
            <a:spAutoFit/>
          </a:bodyPr>
          <a:lstStyle/>
          <a:p>
            <a:pPr algn="l">
              <a:lnSpc>
                <a:spcPts val="3721"/>
              </a:lnSpc>
            </a:pPr>
            <a:r>
              <a:rPr lang="en-US" sz="2657">
                <a:solidFill>
                  <a:srgbClr val="545454"/>
                </a:solidFill>
                <a:latin typeface="Montserrat Semi-Bold"/>
              </a:rPr>
              <a:t>Neural Networks</a:t>
            </a:r>
          </a:p>
        </p:txBody>
      </p:sp>
      <p:sp>
        <p:nvSpPr>
          <p:cNvPr id="12" name="TextBox 12"/>
          <p:cNvSpPr txBox="1"/>
          <p:nvPr/>
        </p:nvSpPr>
        <p:spPr>
          <a:xfrm>
            <a:off x="9811179" y="6431175"/>
            <a:ext cx="5192906" cy="1993432"/>
          </a:xfrm>
          <a:prstGeom prst="rect">
            <a:avLst/>
          </a:prstGeom>
        </p:spPr>
        <p:txBody>
          <a:bodyPr lIns="0" tIns="0" rIns="0" bIns="0" rtlCol="0" anchor="t">
            <a:spAutoFit/>
          </a:bodyPr>
          <a:lstStyle/>
          <a:p>
            <a:pPr algn="l">
              <a:lnSpc>
                <a:spcPts val="3721"/>
              </a:lnSpc>
            </a:pPr>
            <a:r>
              <a:rPr lang="en-US" sz="2657">
                <a:solidFill>
                  <a:srgbClr val="545454"/>
                </a:solidFill>
                <a:latin typeface="Montserrat Semi-Bold"/>
              </a:rPr>
              <a:t>Decision Tree Classifier</a:t>
            </a:r>
          </a:p>
          <a:p>
            <a:pPr algn="l">
              <a:lnSpc>
                <a:spcPts val="2473"/>
              </a:lnSpc>
            </a:pPr>
            <a:endParaRPr lang="en-US" sz="2657">
              <a:solidFill>
                <a:srgbClr val="545454"/>
              </a:solidFill>
              <a:latin typeface="Montserrat Semi-Bold"/>
            </a:endParaRPr>
          </a:p>
          <a:p>
            <a:pPr algn="l">
              <a:lnSpc>
                <a:spcPts val="2473"/>
              </a:lnSpc>
            </a:pPr>
            <a:r>
              <a:rPr lang="en-US" sz="1790">
                <a:solidFill>
                  <a:srgbClr val="545454"/>
                </a:solidFill>
                <a:latin typeface="Montserrat Semi-Bold"/>
              </a:rPr>
              <a:t>It breaks down a dataset into smaller and smaller subsets while at the same time an associated decision tree is incrementally developed.</a:t>
            </a:r>
          </a:p>
        </p:txBody>
      </p:sp>
      <p:sp>
        <p:nvSpPr>
          <p:cNvPr id="13" name="TextBox 13"/>
          <p:cNvSpPr txBox="1"/>
          <p:nvPr/>
        </p:nvSpPr>
        <p:spPr>
          <a:xfrm>
            <a:off x="9760063" y="3241719"/>
            <a:ext cx="5189372" cy="2039011"/>
          </a:xfrm>
          <a:prstGeom prst="rect">
            <a:avLst/>
          </a:prstGeom>
        </p:spPr>
        <p:txBody>
          <a:bodyPr lIns="0" tIns="0" rIns="0" bIns="0" rtlCol="0" anchor="t">
            <a:spAutoFit/>
          </a:bodyPr>
          <a:lstStyle/>
          <a:p>
            <a:pPr algn="l">
              <a:lnSpc>
                <a:spcPts val="3721"/>
              </a:lnSpc>
            </a:pPr>
            <a:r>
              <a:rPr lang="en-US" sz="2657">
                <a:solidFill>
                  <a:srgbClr val="545454"/>
                </a:solidFill>
                <a:latin typeface="Montserrat Semi-Bold"/>
              </a:rPr>
              <a:t>Gradient Boosting</a:t>
            </a:r>
          </a:p>
          <a:p>
            <a:pPr algn="l">
              <a:lnSpc>
                <a:spcPts val="2506"/>
              </a:lnSpc>
            </a:pPr>
            <a:endParaRPr lang="en-US" sz="2657">
              <a:solidFill>
                <a:srgbClr val="545454"/>
              </a:solidFill>
              <a:latin typeface="Montserrat Semi-Bold"/>
            </a:endParaRPr>
          </a:p>
          <a:p>
            <a:pPr algn="l">
              <a:lnSpc>
                <a:spcPts val="2506"/>
              </a:lnSpc>
            </a:pPr>
            <a:r>
              <a:rPr lang="en-US" sz="1790">
                <a:solidFill>
                  <a:srgbClr val="545454"/>
                </a:solidFill>
                <a:latin typeface="Montserrat Semi-Bold"/>
              </a:rPr>
              <a:t>It builds models sequentially, each one correcting the errors of its predecessor, to achieve high accuracy by combining the strengths of multiple weak learners.</a:t>
            </a:r>
          </a:p>
        </p:txBody>
      </p:sp>
      <p:sp>
        <p:nvSpPr>
          <p:cNvPr id="14" name="TextBox 14"/>
          <p:cNvSpPr txBox="1"/>
          <p:nvPr/>
        </p:nvSpPr>
        <p:spPr>
          <a:xfrm>
            <a:off x="3664472" y="4038790"/>
            <a:ext cx="5192487" cy="1241940"/>
          </a:xfrm>
          <a:prstGeom prst="rect">
            <a:avLst/>
          </a:prstGeom>
        </p:spPr>
        <p:txBody>
          <a:bodyPr lIns="0" tIns="0" rIns="0" bIns="0" rtlCol="0" anchor="t">
            <a:spAutoFit/>
          </a:bodyPr>
          <a:lstStyle/>
          <a:p>
            <a:pPr algn="just">
              <a:lnSpc>
                <a:spcPts val="2496"/>
              </a:lnSpc>
            </a:pPr>
            <a:r>
              <a:rPr lang="en-US" sz="1792">
                <a:solidFill>
                  <a:srgbClr val="545454"/>
                </a:solidFill>
                <a:latin typeface="Montserrat Semi-Bold"/>
              </a:rPr>
              <a:t>It is inspired by the human brain, consisting of interconnected layers of nodes (neurons) that process data and learn to make predictions through iterative adjustments.</a:t>
            </a:r>
          </a:p>
        </p:txBody>
      </p:sp>
      <p:sp>
        <p:nvSpPr>
          <p:cNvPr id="15" name="TextBox 15"/>
          <p:cNvSpPr txBox="1"/>
          <p:nvPr/>
        </p:nvSpPr>
        <p:spPr>
          <a:xfrm>
            <a:off x="3664472" y="7183560"/>
            <a:ext cx="5133375" cy="927615"/>
          </a:xfrm>
          <a:prstGeom prst="rect">
            <a:avLst/>
          </a:prstGeom>
        </p:spPr>
        <p:txBody>
          <a:bodyPr lIns="0" tIns="0" rIns="0" bIns="0" rtlCol="0" anchor="t">
            <a:spAutoFit/>
          </a:bodyPr>
          <a:lstStyle/>
          <a:p>
            <a:pPr algn="just">
              <a:lnSpc>
                <a:spcPts val="2496"/>
              </a:lnSpc>
            </a:pPr>
            <a:r>
              <a:rPr lang="en-US" sz="1792">
                <a:solidFill>
                  <a:srgbClr val="545454"/>
                </a:solidFill>
                <a:latin typeface="Montserrat Semi-Bold"/>
              </a:rPr>
              <a:t>It works by finding the hyperplane that best separates the data into distinct classes</a:t>
            </a:r>
          </a:p>
        </p:txBody>
      </p:sp>
      <p:sp>
        <p:nvSpPr>
          <p:cNvPr id="16" name="TextBox 16"/>
          <p:cNvSpPr txBox="1"/>
          <p:nvPr/>
        </p:nvSpPr>
        <p:spPr>
          <a:xfrm>
            <a:off x="5478809" y="1191111"/>
            <a:ext cx="7856210" cy="795585"/>
          </a:xfrm>
          <a:prstGeom prst="rect">
            <a:avLst/>
          </a:prstGeom>
        </p:spPr>
        <p:txBody>
          <a:bodyPr lIns="0" tIns="0" rIns="0" bIns="0" rtlCol="0" anchor="t">
            <a:spAutoFit/>
          </a:bodyPr>
          <a:lstStyle/>
          <a:p>
            <a:pPr algn="l">
              <a:lnSpc>
                <a:spcPts val="6495"/>
              </a:lnSpc>
            </a:pPr>
            <a:r>
              <a:rPr lang="en-US" sz="4639">
                <a:solidFill>
                  <a:srgbClr val="545454"/>
                </a:solidFill>
                <a:latin typeface="Montserrat Ultra-Bold"/>
              </a:rPr>
              <a:t>DIFFERENT CLASSIFIERS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8260604"/>
            <a:ext cx="971550" cy="971483"/>
            <a:chOff x="0" y="0"/>
            <a:chExt cx="971550" cy="971474"/>
          </a:xfrm>
        </p:grpSpPr>
        <p:sp>
          <p:nvSpPr>
            <p:cNvPr id="3" name="Freeform 3"/>
            <p:cNvSpPr/>
            <p:nvPr/>
          </p:nvSpPr>
          <p:spPr>
            <a:xfrm>
              <a:off x="0" y="0"/>
              <a:ext cx="971550" cy="971423"/>
            </a:xfrm>
            <a:custGeom>
              <a:avLst/>
              <a:gdLst/>
              <a:ahLst/>
              <a:cxnLst/>
              <a:rect l="l" t="t" r="r" b="b"/>
              <a:pathLst>
                <a:path w="971550" h="971423">
                  <a:moveTo>
                    <a:pt x="971550" y="971423"/>
                  </a:moveTo>
                  <a:lnTo>
                    <a:pt x="0" y="971423"/>
                  </a:lnTo>
                  <a:lnTo>
                    <a:pt x="0" y="0"/>
                  </a:lnTo>
                  <a:lnTo>
                    <a:pt x="971550" y="971423"/>
                  </a:lnTo>
                </a:path>
              </a:pathLst>
            </a:custGeom>
            <a:solidFill>
              <a:srgbClr val="2B2B2B"/>
            </a:solidFill>
          </p:spPr>
        </p:sp>
      </p:grpSp>
      <p:sp>
        <p:nvSpPr>
          <p:cNvPr id="4" name="Freeform 4"/>
          <p:cNvSpPr/>
          <p:nvPr/>
        </p:nvSpPr>
        <p:spPr>
          <a:xfrm>
            <a:off x="3313166" y="2798978"/>
            <a:ext cx="5975194" cy="2879722"/>
          </a:xfrm>
          <a:custGeom>
            <a:avLst/>
            <a:gdLst/>
            <a:ahLst/>
            <a:cxnLst/>
            <a:rect l="l" t="t" r="r" b="b"/>
            <a:pathLst>
              <a:path w="5975194" h="2879722">
                <a:moveTo>
                  <a:pt x="0" y="0"/>
                </a:moveTo>
                <a:lnTo>
                  <a:pt x="5975195" y="0"/>
                </a:lnTo>
                <a:lnTo>
                  <a:pt x="5975195" y="2879722"/>
                </a:lnTo>
                <a:lnTo>
                  <a:pt x="0" y="28797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313166" y="5772274"/>
            <a:ext cx="5975194" cy="2879722"/>
          </a:xfrm>
          <a:custGeom>
            <a:avLst/>
            <a:gdLst/>
            <a:ahLst/>
            <a:cxnLst/>
            <a:rect l="l" t="t" r="r" b="b"/>
            <a:pathLst>
              <a:path w="5975194" h="2879722">
                <a:moveTo>
                  <a:pt x="0" y="0"/>
                </a:moveTo>
                <a:lnTo>
                  <a:pt x="5975195" y="0"/>
                </a:lnTo>
                <a:lnTo>
                  <a:pt x="5975195" y="2879722"/>
                </a:lnTo>
                <a:lnTo>
                  <a:pt x="0" y="28797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367152" y="2798978"/>
            <a:ext cx="5975194" cy="2879722"/>
          </a:xfrm>
          <a:custGeom>
            <a:avLst/>
            <a:gdLst/>
            <a:ahLst/>
            <a:cxnLst/>
            <a:rect l="l" t="t" r="r" b="b"/>
            <a:pathLst>
              <a:path w="5975194" h="2879722">
                <a:moveTo>
                  <a:pt x="0" y="0"/>
                </a:moveTo>
                <a:lnTo>
                  <a:pt x="5975194" y="0"/>
                </a:lnTo>
                <a:lnTo>
                  <a:pt x="5975194" y="2879722"/>
                </a:lnTo>
                <a:lnTo>
                  <a:pt x="0" y="28797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9367152" y="5772274"/>
            <a:ext cx="5975194" cy="2879722"/>
          </a:xfrm>
          <a:custGeom>
            <a:avLst/>
            <a:gdLst/>
            <a:ahLst/>
            <a:cxnLst/>
            <a:rect l="l" t="t" r="r" b="b"/>
            <a:pathLst>
              <a:path w="5975194" h="2879722">
                <a:moveTo>
                  <a:pt x="0" y="0"/>
                </a:moveTo>
                <a:lnTo>
                  <a:pt x="5975194" y="0"/>
                </a:lnTo>
                <a:lnTo>
                  <a:pt x="5975194" y="2879722"/>
                </a:lnTo>
                <a:lnTo>
                  <a:pt x="0" y="28797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a:grpSpLocks noChangeAspect="1"/>
          </p:cNvGrpSpPr>
          <p:nvPr/>
        </p:nvGrpSpPr>
        <p:grpSpPr>
          <a:xfrm>
            <a:off x="16287607" y="1030224"/>
            <a:ext cx="971550" cy="971483"/>
            <a:chOff x="0" y="0"/>
            <a:chExt cx="971550" cy="971474"/>
          </a:xfrm>
        </p:grpSpPr>
        <p:sp>
          <p:nvSpPr>
            <p:cNvPr id="9" name="Freeform 9"/>
            <p:cNvSpPr/>
            <p:nvPr/>
          </p:nvSpPr>
          <p:spPr>
            <a:xfrm>
              <a:off x="0" y="0"/>
              <a:ext cx="971550" cy="971423"/>
            </a:xfrm>
            <a:custGeom>
              <a:avLst/>
              <a:gdLst/>
              <a:ahLst/>
              <a:cxnLst/>
              <a:rect l="l" t="t" r="r" b="b"/>
              <a:pathLst>
                <a:path w="971550" h="971423">
                  <a:moveTo>
                    <a:pt x="0" y="0"/>
                  </a:moveTo>
                  <a:lnTo>
                    <a:pt x="971550" y="971423"/>
                  </a:lnTo>
                  <a:lnTo>
                    <a:pt x="971550" y="0"/>
                  </a:lnTo>
                  <a:close/>
                </a:path>
              </a:pathLst>
            </a:custGeom>
            <a:solidFill>
              <a:srgbClr val="2B2B2B"/>
            </a:solidFill>
          </p:spPr>
        </p:sp>
      </p:grpSp>
      <p:sp>
        <p:nvSpPr>
          <p:cNvPr id="10" name="TextBox 10"/>
          <p:cNvSpPr txBox="1"/>
          <p:nvPr/>
        </p:nvSpPr>
        <p:spPr>
          <a:xfrm>
            <a:off x="3864759" y="6431175"/>
            <a:ext cx="4486532" cy="456363"/>
          </a:xfrm>
          <a:prstGeom prst="rect">
            <a:avLst/>
          </a:prstGeom>
        </p:spPr>
        <p:txBody>
          <a:bodyPr lIns="0" tIns="0" rIns="0" bIns="0" rtlCol="0" anchor="t">
            <a:spAutoFit/>
          </a:bodyPr>
          <a:lstStyle/>
          <a:p>
            <a:pPr algn="l">
              <a:lnSpc>
                <a:spcPts val="3721"/>
              </a:lnSpc>
            </a:pPr>
            <a:r>
              <a:rPr lang="en-US" sz="2657">
                <a:solidFill>
                  <a:srgbClr val="545454"/>
                </a:solidFill>
                <a:latin typeface="Montserrat Semi-Bold"/>
              </a:rPr>
              <a:t>Logistic Regression</a:t>
            </a:r>
          </a:p>
        </p:txBody>
      </p:sp>
      <p:sp>
        <p:nvSpPr>
          <p:cNvPr id="11" name="TextBox 11"/>
          <p:cNvSpPr txBox="1"/>
          <p:nvPr/>
        </p:nvSpPr>
        <p:spPr>
          <a:xfrm>
            <a:off x="3810562" y="3224383"/>
            <a:ext cx="4732801" cy="456363"/>
          </a:xfrm>
          <a:prstGeom prst="rect">
            <a:avLst/>
          </a:prstGeom>
        </p:spPr>
        <p:txBody>
          <a:bodyPr lIns="0" tIns="0" rIns="0" bIns="0" rtlCol="0" anchor="t">
            <a:spAutoFit/>
          </a:bodyPr>
          <a:lstStyle/>
          <a:p>
            <a:pPr algn="l">
              <a:lnSpc>
                <a:spcPts val="3721"/>
              </a:lnSpc>
            </a:pPr>
            <a:r>
              <a:rPr lang="en-US" sz="2657">
                <a:solidFill>
                  <a:srgbClr val="545454"/>
                </a:solidFill>
                <a:latin typeface="Montserrat Semi-Bold"/>
              </a:rPr>
              <a:t>K Nearest Neighbors</a:t>
            </a:r>
          </a:p>
        </p:txBody>
      </p:sp>
      <p:sp>
        <p:nvSpPr>
          <p:cNvPr id="12" name="TextBox 12"/>
          <p:cNvSpPr txBox="1"/>
          <p:nvPr/>
        </p:nvSpPr>
        <p:spPr>
          <a:xfrm>
            <a:off x="9814722" y="6431175"/>
            <a:ext cx="5192906" cy="1686992"/>
          </a:xfrm>
          <a:prstGeom prst="rect">
            <a:avLst/>
          </a:prstGeom>
        </p:spPr>
        <p:txBody>
          <a:bodyPr lIns="0" tIns="0" rIns="0" bIns="0" rtlCol="0" anchor="t">
            <a:spAutoFit/>
          </a:bodyPr>
          <a:lstStyle/>
          <a:p>
            <a:pPr algn="l">
              <a:lnSpc>
                <a:spcPts val="3721"/>
              </a:lnSpc>
            </a:pPr>
            <a:r>
              <a:rPr lang="en-US" sz="2657">
                <a:solidFill>
                  <a:srgbClr val="545454"/>
                </a:solidFill>
                <a:latin typeface="Montserrat Semi-Bold"/>
              </a:rPr>
              <a:t>Random Forest Classifier</a:t>
            </a:r>
          </a:p>
          <a:p>
            <a:pPr algn="l">
              <a:lnSpc>
                <a:spcPts val="2461"/>
              </a:lnSpc>
            </a:pPr>
            <a:endParaRPr lang="en-US" sz="2657">
              <a:solidFill>
                <a:srgbClr val="545454"/>
              </a:solidFill>
              <a:latin typeface="Montserrat Semi-Bold"/>
            </a:endParaRPr>
          </a:p>
          <a:p>
            <a:pPr algn="l">
              <a:lnSpc>
                <a:spcPts val="2461"/>
              </a:lnSpc>
            </a:pPr>
            <a:r>
              <a:rPr lang="en-US" sz="1757">
                <a:solidFill>
                  <a:srgbClr val="545454"/>
                </a:solidFill>
                <a:latin typeface="Montserrat Semi-Bold"/>
              </a:rPr>
              <a:t>It constructs multiple decision trees during training and outputs the class that is the mode of the classes of the individual trees.</a:t>
            </a:r>
          </a:p>
        </p:txBody>
      </p:sp>
      <p:sp>
        <p:nvSpPr>
          <p:cNvPr id="13" name="TextBox 13"/>
          <p:cNvSpPr txBox="1"/>
          <p:nvPr/>
        </p:nvSpPr>
        <p:spPr>
          <a:xfrm>
            <a:off x="9818256" y="3224383"/>
            <a:ext cx="5189372" cy="923088"/>
          </a:xfrm>
          <a:prstGeom prst="rect">
            <a:avLst/>
          </a:prstGeom>
        </p:spPr>
        <p:txBody>
          <a:bodyPr lIns="0" tIns="0" rIns="0" bIns="0" rtlCol="0" anchor="t">
            <a:spAutoFit/>
          </a:bodyPr>
          <a:lstStyle/>
          <a:p>
            <a:pPr algn="l">
              <a:lnSpc>
                <a:spcPts val="3721"/>
              </a:lnSpc>
            </a:pPr>
            <a:r>
              <a:rPr lang="en-US" sz="2657">
                <a:solidFill>
                  <a:srgbClr val="545454"/>
                </a:solidFill>
                <a:latin typeface="Montserrat Semi-Bold"/>
              </a:rPr>
              <a:t>Naive Bayes</a:t>
            </a:r>
          </a:p>
          <a:p>
            <a:pPr algn="l">
              <a:lnSpc>
                <a:spcPts val="3721"/>
              </a:lnSpc>
            </a:pPr>
            <a:endParaRPr lang="en-US" sz="2657">
              <a:solidFill>
                <a:srgbClr val="545454"/>
              </a:solidFill>
              <a:latin typeface="Montserrat Semi-Bold"/>
            </a:endParaRPr>
          </a:p>
        </p:txBody>
      </p:sp>
      <p:sp>
        <p:nvSpPr>
          <p:cNvPr id="14" name="TextBox 14"/>
          <p:cNvSpPr txBox="1"/>
          <p:nvPr/>
        </p:nvSpPr>
        <p:spPr>
          <a:xfrm>
            <a:off x="3810562" y="4114543"/>
            <a:ext cx="5192487" cy="1241940"/>
          </a:xfrm>
          <a:prstGeom prst="rect">
            <a:avLst/>
          </a:prstGeom>
        </p:spPr>
        <p:txBody>
          <a:bodyPr lIns="0" tIns="0" rIns="0" bIns="0" rtlCol="0" anchor="t">
            <a:spAutoFit/>
          </a:bodyPr>
          <a:lstStyle/>
          <a:p>
            <a:pPr algn="just">
              <a:lnSpc>
                <a:spcPts val="2496"/>
              </a:lnSpc>
            </a:pPr>
            <a:r>
              <a:rPr lang="en-US" sz="1792">
                <a:solidFill>
                  <a:srgbClr val="545454"/>
                </a:solidFill>
                <a:latin typeface="Montserrat Semi-Bold"/>
              </a:rPr>
              <a:t>It is a simple, non-parametric classification algorithm that assigns a class to a data point based on the majority class of its k closest neighbors in the feature space</a:t>
            </a:r>
          </a:p>
        </p:txBody>
      </p:sp>
      <p:sp>
        <p:nvSpPr>
          <p:cNvPr id="15" name="TextBox 15"/>
          <p:cNvSpPr txBox="1"/>
          <p:nvPr/>
        </p:nvSpPr>
        <p:spPr>
          <a:xfrm>
            <a:off x="3810562" y="7274671"/>
            <a:ext cx="5133375" cy="613290"/>
          </a:xfrm>
          <a:prstGeom prst="rect">
            <a:avLst/>
          </a:prstGeom>
        </p:spPr>
        <p:txBody>
          <a:bodyPr lIns="0" tIns="0" rIns="0" bIns="0" rtlCol="0" anchor="t">
            <a:spAutoFit/>
          </a:bodyPr>
          <a:lstStyle/>
          <a:p>
            <a:pPr algn="just">
              <a:lnSpc>
                <a:spcPts val="2496"/>
              </a:lnSpc>
            </a:pPr>
            <a:r>
              <a:rPr lang="en-US" sz="1792">
                <a:solidFill>
                  <a:srgbClr val="545454"/>
                </a:solidFill>
                <a:latin typeface="Montserrat Semi-Bold"/>
              </a:rPr>
              <a:t>It models the probability of a binary outcome by fitting data to a logistic curve.</a:t>
            </a:r>
          </a:p>
        </p:txBody>
      </p:sp>
      <p:sp>
        <p:nvSpPr>
          <p:cNvPr id="16" name="TextBox 16"/>
          <p:cNvSpPr txBox="1"/>
          <p:nvPr/>
        </p:nvSpPr>
        <p:spPr>
          <a:xfrm>
            <a:off x="5478809" y="1191111"/>
            <a:ext cx="7856210" cy="795585"/>
          </a:xfrm>
          <a:prstGeom prst="rect">
            <a:avLst/>
          </a:prstGeom>
        </p:spPr>
        <p:txBody>
          <a:bodyPr lIns="0" tIns="0" rIns="0" bIns="0" rtlCol="0" anchor="t">
            <a:spAutoFit/>
          </a:bodyPr>
          <a:lstStyle/>
          <a:p>
            <a:pPr algn="l">
              <a:lnSpc>
                <a:spcPts val="6495"/>
              </a:lnSpc>
            </a:pPr>
            <a:r>
              <a:rPr lang="en-US" sz="4639">
                <a:solidFill>
                  <a:srgbClr val="545454"/>
                </a:solidFill>
                <a:latin typeface="Montserrat Ultra-Bold"/>
              </a:rPr>
              <a:t>DIFFERENT CLASSIFIERS</a:t>
            </a:r>
          </a:p>
        </p:txBody>
      </p:sp>
      <p:sp>
        <p:nvSpPr>
          <p:cNvPr id="17" name="TextBox 17"/>
          <p:cNvSpPr txBox="1"/>
          <p:nvPr/>
        </p:nvSpPr>
        <p:spPr>
          <a:xfrm>
            <a:off x="9814722" y="3683715"/>
            <a:ext cx="5334797" cy="1779746"/>
          </a:xfrm>
          <a:prstGeom prst="rect">
            <a:avLst/>
          </a:prstGeom>
        </p:spPr>
        <p:txBody>
          <a:bodyPr lIns="0" tIns="0" rIns="0" bIns="0" rtlCol="0" anchor="t">
            <a:spAutoFit/>
          </a:bodyPr>
          <a:lstStyle/>
          <a:p>
            <a:pPr algn="ctr">
              <a:lnSpc>
                <a:spcPts val="3389"/>
              </a:lnSpc>
            </a:pPr>
            <a:endParaRPr/>
          </a:p>
          <a:p>
            <a:pPr algn="l">
              <a:lnSpc>
                <a:spcPts val="2486"/>
              </a:lnSpc>
            </a:pPr>
            <a:r>
              <a:rPr lang="en-US" sz="1790">
                <a:solidFill>
                  <a:srgbClr val="545454"/>
                </a:solidFill>
                <a:latin typeface="Montserrat Semi-Bold"/>
              </a:rPr>
              <a:t>Naive Bayes is a probabilistic classifier based on Bayes' theorem, assuming strong (naive) independence between features.</a:t>
            </a:r>
          </a:p>
          <a:p>
            <a:pPr algn="ctr">
              <a:lnSpc>
                <a:spcPts val="3389"/>
              </a:lnSpc>
              <a:spcBef>
                <a:spcPct val="0"/>
              </a:spcBef>
            </a:pPr>
            <a:endParaRPr lang="en-US" sz="1790">
              <a:solidFill>
                <a:srgbClr val="545454"/>
              </a:solidFill>
              <a:latin typeface="Montserrat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748913" y="8771782"/>
            <a:ext cx="971550" cy="971483"/>
            <a:chOff x="0" y="0"/>
            <a:chExt cx="971550" cy="971474"/>
          </a:xfrm>
        </p:grpSpPr>
        <p:sp>
          <p:nvSpPr>
            <p:cNvPr id="3" name="Freeform 3"/>
            <p:cNvSpPr/>
            <p:nvPr/>
          </p:nvSpPr>
          <p:spPr>
            <a:xfrm>
              <a:off x="0" y="0"/>
              <a:ext cx="971550" cy="971423"/>
            </a:xfrm>
            <a:custGeom>
              <a:avLst/>
              <a:gdLst/>
              <a:ahLst/>
              <a:cxnLst/>
              <a:rect l="l" t="t" r="r" b="b"/>
              <a:pathLst>
                <a:path w="971550" h="971423">
                  <a:moveTo>
                    <a:pt x="0" y="0"/>
                  </a:moveTo>
                  <a:lnTo>
                    <a:pt x="0" y="971423"/>
                  </a:lnTo>
                  <a:lnTo>
                    <a:pt x="971550" y="971423"/>
                  </a:lnTo>
                  <a:lnTo>
                    <a:pt x="971550" y="971423"/>
                  </a:lnTo>
                  <a:lnTo>
                    <a:pt x="0" y="0"/>
                  </a:lnTo>
                  <a:close/>
                </a:path>
              </a:pathLst>
            </a:custGeom>
            <a:solidFill>
              <a:srgbClr val="2B2B2B"/>
            </a:solidFill>
          </p:spPr>
        </p:sp>
      </p:grpSp>
      <p:grpSp>
        <p:nvGrpSpPr>
          <p:cNvPr id="4" name="Group 4"/>
          <p:cNvGrpSpPr>
            <a:grpSpLocks noChangeAspect="1"/>
          </p:cNvGrpSpPr>
          <p:nvPr/>
        </p:nvGrpSpPr>
        <p:grpSpPr>
          <a:xfrm>
            <a:off x="16287607" y="687829"/>
            <a:ext cx="971550" cy="971483"/>
            <a:chOff x="0" y="0"/>
            <a:chExt cx="971550" cy="971474"/>
          </a:xfrm>
        </p:grpSpPr>
        <p:sp>
          <p:nvSpPr>
            <p:cNvPr id="5" name="Freeform 5"/>
            <p:cNvSpPr/>
            <p:nvPr/>
          </p:nvSpPr>
          <p:spPr>
            <a:xfrm>
              <a:off x="0" y="0"/>
              <a:ext cx="971550" cy="971423"/>
            </a:xfrm>
            <a:custGeom>
              <a:avLst/>
              <a:gdLst/>
              <a:ahLst/>
              <a:cxnLst/>
              <a:rect l="l" t="t" r="r" b="b"/>
              <a:pathLst>
                <a:path w="971550" h="971423">
                  <a:moveTo>
                    <a:pt x="0" y="0"/>
                  </a:moveTo>
                  <a:lnTo>
                    <a:pt x="971550" y="971423"/>
                  </a:lnTo>
                  <a:lnTo>
                    <a:pt x="971550" y="0"/>
                  </a:lnTo>
                  <a:close/>
                </a:path>
              </a:pathLst>
            </a:custGeom>
            <a:solidFill>
              <a:srgbClr val="2B2B2B"/>
            </a:solidFill>
          </p:spPr>
        </p:sp>
      </p:grpSp>
      <p:sp>
        <p:nvSpPr>
          <p:cNvPr id="8" name="TextBox 8"/>
          <p:cNvSpPr txBox="1"/>
          <p:nvPr/>
        </p:nvSpPr>
        <p:spPr>
          <a:xfrm>
            <a:off x="6214691" y="608333"/>
            <a:ext cx="5975928" cy="780326"/>
          </a:xfrm>
          <a:prstGeom prst="rect">
            <a:avLst/>
          </a:prstGeom>
        </p:spPr>
        <p:txBody>
          <a:bodyPr lIns="0" tIns="0" rIns="0" bIns="0" rtlCol="0" anchor="t">
            <a:spAutoFit/>
          </a:bodyPr>
          <a:lstStyle/>
          <a:p>
            <a:pPr algn="l">
              <a:lnSpc>
                <a:spcPts val="6355"/>
              </a:lnSpc>
            </a:pPr>
            <a:r>
              <a:rPr lang="en-US" sz="4539">
                <a:solidFill>
                  <a:srgbClr val="545454"/>
                </a:solidFill>
                <a:latin typeface="Montserrat Ultra-Bold"/>
              </a:rPr>
              <a:t>MODEL SELECTION</a:t>
            </a:r>
          </a:p>
        </p:txBody>
      </p:sp>
      <p:sp>
        <p:nvSpPr>
          <p:cNvPr id="9" name="TextBox 9"/>
          <p:cNvSpPr txBox="1"/>
          <p:nvPr/>
        </p:nvSpPr>
        <p:spPr>
          <a:xfrm>
            <a:off x="1236250" y="6473714"/>
            <a:ext cx="7796717" cy="2265197"/>
          </a:xfrm>
          <a:prstGeom prst="rect">
            <a:avLst/>
          </a:prstGeom>
        </p:spPr>
        <p:txBody>
          <a:bodyPr lIns="0" tIns="0" rIns="0" bIns="0" rtlCol="0" anchor="t">
            <a:spAutoFit/>
          </a:bodyPr>
          <a:lstStyle/>
          <a:p>
            <a:pPr algn="just">
              <a:lnSpc>
                <a:spcPts val="4573"/>
              </a:lnSpc>
            </a:pPr>
            <a:r>
              <a:rPr lang="en-US" sz="3300">
                <a:solidFill>
                  <a:srgbClr val="545454"/>
                </a:solidFill>
                <a:latin typeface="Montserrat Semi-Bold"/>
              </a:rPr>
              <a:t>Accuracy of the neural network model was 87% and the graph shows the comparsion betweeen training loss and validation loss.</a:t>
            </a:r>
          </a:p>
        </p:txBody>
      </p:sp>
      <p:sp>
        <p:nvSpPr>
          <p:cNvPr id="10" name="TextBox 10"/>
          <p:cNvSpPr txBox="1"/>
          <p:nvPr/>
        </p:nvSpPr>
        <p:spPr>
          <a:xfrm>
            <a:off x="7996561" y="1832962"/>
            <a:ext cx="9129408" cy="1693697"/>
          </a:xfrm>
          <a:prstGeom prst="rect">
            <a:avLst/>
          </a:prstGeom>
        </p:spPr>
        <p:txBody>
          <a:bodyPr lIns="0" tIns="0" rIns="0" bIns="0" rtlCol="0" anchor="t">
            <a:spAutoFit/>
          </a:bodyPr>
          <a:lstStyle/>
          <a:p>
            <a:pPr algn="just">
              <a:lnSpc>
                <a:spcPts val="4573"/>
              </a:lnSpc>
            </a:pPr>
            <a:r>
              <a:rPr lang="en-US" sz="3300" spc="39">
                <a:solidFill>
                  <a:srgbClr val="545454"/>
                </a:solidFill>
                <a:latin typeface="Montserrat Semi-Bold"/>
              </a:rPr>
              <a:t>After training all the classifiers using the train data the best score was achieved by neural network model. </a:t>
            </a:r>
          </a:p>
        </p:txBody>
      </p:sp>
      <p:pic>
        <p:nvPicPr>
          <p:cNvPr id="12" name="Picture 11">
            <a:extLst>
              <a:ext uri="{FF2B5EF4-FFF2-40B4-BE49-F238E27FC236}">
                <a16:creationId xmlns:a16="http://schemas.microsoft.com/office/drawing/2014/main" id="{C1AF7DBA-1BDE-E9ED-2D21-6BDD25E4636B}"/>
              </a:ext>
            </a:extLst>
          </p:cNvPr>
          <p:cNvPicPr>
            <a:picLocks noChangeAspect="1"/>
          </p:cNvPicPr>
          <p:nvPr/>
        </p:nvPicPr>
        <p:blipFill>
          <a:blip r:embed="rId2"/>
          <a:stretch>
            <a:fillRect/>
          </a:stretch>
        </p:blipFill>
        <p:spPr>
          <a:xfrm>
            <a:off x="1162031" y="4032366"/>
            <a:ext cx="6834530" cy="967820"/>
          </a:xfrm>
          <a:prstGeom prst="rect">
            <a:avLst/>
          </a:prstGeom>
        </p:spPr>
      </p:pic>
      <p:pic>
        <p:nvPicPr>
          <p:cNvPr id="14" name="Picture 13">
            <a:extLst>
              <a:ext uri="{FF2B5EF4-FFF2-40B4-BE49-F238E27FC236}">
                <a16:creationId xmlns:a16="http://schemas.microsoft.com/office/drawing/2014/main" id="{758A74B1-1588-E4D3-7BFA-67D6EE283A0D}"/>
              </a:ext>
            </a:extLst>
          </p:cNvPr>
          <p:cNvPicPr>
            <a:picLocks noChangeAspect="1"/>
          </p:cNvPicPr>
          <p:nvPr/>
        </p:nvPicPr>
        <p:blipFill rotWithShape="1">
          <a:blip r:embed="rId3"/>
          <a:srcRect l="1654"/>
          <a:stretch/>
        </p:blipFill>
        <p:spPr>
          <a:xfrm>
            <a:off x="9677400" y="3922646"/>
            <a:ext cx="7108272" cy="567539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748913" y="8771782"/>
            <a:ext cx="971550" cy="971483"/>
            <a:chOff x="0" y="0"/>
            <a:chExt cx="971550" cy="971474"/>
          </a:xfrm>
        </p:grpSpPr>
        <p:sp>
          <p:nvSpPr>
            <p:cNvPr id="3" name="Freeform 3"/>
            <p:cNvSpPr/>
            <p:nvPr/>
          </p:nvSpPr>
          <p:spPr>
            <a:xfrm>
              <a:off x="0" y="0"/>
              <a:ext cx="971550" cy="971423"/>
            </a:xfrm>
            <a:custGeom>
              <a:avLst/>
              <a:gdLst/>
              <a:ahLst/>
              <a:cxnLst/>
              <a:rect l="l" t="t" r="r" b="b"/>
              <a:pathLst>
                <a:path w="971550" h="971423">
                  <a:moveTo>
                    <a:pt x="0" y="0"/>
                  </a:moveTo>
                  <a:lnTo>
                    <a:pt x="0" y="971423"/>
                  </a:lnTo>
                  <a:lnTo>
                    <a:pt x="971550" y="971423"/>
                  </a:lnTo>
                  <a:lnTo>
                    <a:pt x="971550" y="971423"/>
                  </a:lnTo>
                  <a:lnTo>
                    <a:pt x="0" y="0"/>
                  </a:lnTo>
                  <a:close/>
                </a:path>
              </a:pathLst>
            </a:custGeom>
            <a:solidFill>
              <a:srgbClr val="2B2B2B"/>
            </a:solidFill>
          </p:spPr>
        </p:sp>
      </p:grpSp>
      <p:grpSp>
        <p:nvGrpSpPr>
          <p:cNvPr id="4" name="Group 4"/>
          <p:cNvGrpSpPr>
            <a:grpSpLocks noChangeAspect="1"/>
          </p:cNvGrpSpPr>
          <p:nvPr/>
        </p:nvGrpSpPr>
        <p:grpSpPr>
          <a:xfrm>
            <a:off x="16774944" y="687829"/>
            <a:ext cx="971550" cy="971483"/>
            <a:chOff x="0" y="0"/>
            <a:chExt cx="971550" cy="971474"/>
          </a:xfrm>
        </p:grpSpPr>
        <p:sp>
          <p:nvSpPr>
            <p:cNvPr id="5" name="Freeform 5"/>
            <p:cNvSpPr/>
            <p:nvPr/>
          </p:nvSpPr>
          <p:spPr>
            <a:xfrm>
              <a:off x="0" y="0"/>
              <a:ext cx="971550" cy="971423"/>
            </a:xfrm>
            <a:custGeom>
              <a:avLst/>
              <a:gdLst/>
              <a:ahLst/>
              <a:cxnLst/>
              <a:rect l="l" t="t" r="r" b="b"/>
              <a:pathLst>
                <a:path w="971550" h="971423">
                  <a:moveTo>
                    <a:pt x="0" y="0"/>
                  </a:moveTo>
                  <a:lnTo>
                    <a:pt x="971550" y="0"/>
                  </a:lnTo>
                  <a:lnTo>
                    <a:pt x="971550" y="971423"/>
                  </a:lnTo>
                  <a:lnTo>
                    <a:pt x="0" y="0"/>
                  </a:lnTo>
                </a:path>
              </a:pathLst>
            </a:custGeom>
            <a:solidFill>
              <a:srgbClr val="2B2B2B"/>
            </a:solidFill>
          </p:spPr>
        </p:sp>
      </p:grpSp>
      <p:sp>
        <p:nvSpPr>
          <p:cNvPr id="8" name="TextBox 8"/>
          <p:cNvSpPr txBox="1"/>
          <p:nvPr/>
        </p:nvSpPr>
        <p:spPr>
          <a:xfrm>
            <a:off x="6349898" y="608333"/>
            <a:ext cx="5700170" cy="780326"/>
          </a:xfrm>
          <a:prstGeom prst="rect">
            <a:avLst/>
          </a:prstGeom>
        </p:spPr>
        <p:txBody>
          <a:bodyPr lIns="0" tIns="0" rIns="0" bIns="0" rtlCol="0" anchor="t">
            <a:spAutoFit/>
          </a:bodyPr>
          <a:lstStyle/>
          <a:p>
            <a:pPr algn="l">
              <a:lnSpc>
                <a:spcPts val="6355"/>
              </a:lnSpc>
            </a:pPr>
            <a:r>
              <a:rPr lang="en-US" sz="4539">
                <a:solidFill>
                  <a:srgbClr val="545454"/>
                </a:solidFill>
                <a:latin typeface="Montserrat Ultra-Bold"/>
              </a:rPr>
              <a:t>RESULT ANALYSIS</a:t>
            </a:r>
          </a:p>
        </p:txBody>
      </p:sp>
      <p:sp>
        <p:nvSpPr>
          <p:cNvPr id="9" name="TextBox 9"/>
          <p:cNvSpPr txBox="1"/>
          <p:nvPr/>
        </p:nvSpPr>
        <p:spPr>
          <a:xfrm>
            <a:off x="1496254" y="1848793"/>
            <a:ext cx="7800251" cy="1583879"/>
          </a:xfrm>
          <a:prstGeom prst="rect">
            <a:avLst/>
          </a:prstGeom>
        </p:spPr>
        <p:txBody>
          <a:bodyPr lIns="0" tIns="0" rIns="0" bIns="0" rtlCol="0" anchor="t">
            <a:spAutoFit/>
          </a:bodyPr>
          <a:lstStyle/>
          <a:p>
            <a:pPr algn="l">
              <a:lnSpc>
                <a:spcPts val="4232"/>
              </a:lnSpc>
            </a:pPr>
            <a:r>
              <a:rPr lang="en-US" sz="3044">
                <a:solidFill>
                  <a:srgbClr val="545454"/>
                </a:solidFill>
                <a:latin typeface="Montserrat Semi-Bold"/>
              </a:rPr>
              <a:t>Predicting Profit using the selected model Model evaluation using AUC score</a:t>
            </a:r>
          </a:p>
        </p:txBody>
      </p:sp>
      <p:pic>
        <p:nvPicPr>
          <p:cNvPr id="10" name="Picture 9">
            <a:extLst>
              <a:ext uri="{FF2B5EF4-FFF2-40B4-BE49-F238E27FC236}">
                <a16:creationId xmlns:a16="http://schemas.microsoft.com/office/drawing/2014/main" id="{6522B9DB-2934-225A-D8D6-02C3C62D3B40}"/>
              </a:ext>
            </a:extLst>
          </p:cNvPr>
          <p:cNvPicPr>
            <a:picLocks noChangeAspect="1"/>
          </p:cNvPicPr>
          <p:nvPr/>
        </p:nvPicPr>
        <p:blipFill>
          <a:blip r:embed="rId2"/>
          <a:stretch>
            <a:fillRect/>
          </a:stretch>
        </p:blipFill>
        <p:spPr>
          <a:xfrm>
            <a:off x="8839200" y="2324100"/>
            <a:ext cx="9087559" cy="4148626"/>
          </a:xfrm>
          <a:prstGeom prst="rect">
            <a:avLst/>
          </a:prstGeom>
        </p:spPr>
      </p:pic>
      <p:pic>
        <p:nvPicPr>
          <p:cNvPr id="11" name="Picture 10">
            <a:extLst>
              <a:ext uri="{FF2B5EF4-FFF2-40B4-BE49-F238E27FC236}">
                <a16:creationId xmlns:a16="http://schemas.microsoft.com/office/drawing/2014/main" id="{392D5228-C7B6-220B-233D-5D6E8ED1F3FB}"/>
              </a:ext>
            </a:extLst>
          </p:cNvPr>
          <p:cNvPicPr>
            <a:picLocks noChangeAspect="1"/>
          </p:cNvPicPr>
          <p:nvPr/>
        </p:nvPicPr>
        <p:blipFill>
          <a:blip r:embed="rId3"/>
          <a:stretch>
            <a:fillRect/>
          </a:stretch>
        </p:blipFill>
        <p:spPr>
          <a:xfrm>
            <a:off x="2054251" y="6854329"/>
            <a:ext cx="10163129" cy="240397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58801" y="929669"/>
            <a:ext cx="2038350" cy="2047875"/>
            <a:chOff x="0" y="0"/>
            <a:chExt cx="2038350" cy="2047875"/>
          </a:xfrm>
        </p:grpSpPr>
        <p:sp>
          <p:nvSpPr>
            <p:cNvPr id="3" name="Freeform 3"/>
            <p:cNvSpPr/>
            <p:nvPr/>
          </p:nvSpPr>
          <p:spPr>
            <a:xfrm>
              <a:off x="0" y="0"/>
              <a:ext cx="2038350" cy="2047875"/>
            </a:xfrm>
            <a:custGeom>
              <a:avLst/>
              <a:gdLst/>
              <a:ahLst/>
              <a:cxnLst/>
              <a:rect l="l" t="t" r="r" b="b"/>
              <a:pathLst>
                <a:path w="2038350" h="2047875">
                  <a:moveTo>
                    <a:pt x="0" y="2047875"/>
                  </a:moveTo>
                  <a:lnTo>
                    <a:pt x="0" y="0"/>
                  </a:lnTo>
                  <a:lnTo>
                    <a:pt x="2038350" y="0"/>
                  </a:lnTo>
                  <a:lnTo>
                    <a:pt x="0" y="2047875"/>
                  </a:lnTo>
                </a:path>
              </a:pathLst>
            </a:custGeom>
            <a:solidFill>
              <a:srgbClr val="2B2B2B"/>
            </a:solidFill>
          </p:spPr>
        </p:sp>
      </p:grpSp>
      <p:sp>
        <p:nvSpPr>
          <p:cNvPr id="4" name="Freeform 4"/>
          <p:cNvSpPr/>
          <p:nvPr/>
        </p:nvSpPr>
        <p:spPr>
          <a:xfrm>
            <a:off x="3497151" y="2162920"/>
            <a:ext cx="11885982" cy="5961160"/>
          </a:xfrm>
          <a:custGeom>
            <a:avLst/>
            <a:gdLst/>
            <a:ahLst/>
            <a:cxnLst/>
            <a:rect l="l" t="t" r="r" b="b"/>
            <a:pathLst>
              <a:path w="11885982" h="5961160">
                <a:moveTo>
                  <a:pt x="0" y="0"/>
                </a:moveTo>
                <a:lnTo>
                  <a:pt x="11885983" y="0"/>
                </a:lnTo>
                <a:lnTo>
                  <a:pt x="11885983" y="5961160"/>
                </a:lnTo>
                <a:lnTo>
                  <a:pt x="0" y="5961160"/>
                </a:lnTo>
                <a:lnTo>
                  <a:pt x="0" y="0"/>
                </a:lnTo>
                <a:close/>
              </a:path>
            </a:pathLst>
          </a:custGeom>
          <a:blipFill>
            <a:blip r:embed="rId2"/>
            <a:stretch>
              <a:fillRect b="-32926"/>
            </a:stretch>
          </a:blipFill>
        </p:spPr>
      </p:sp>
      <p:sp>
        <p:nvSpPr>
          <p:cNvPr id="5" name="TextBox 5"/>
          <p:cNvSpPr txBox="1"/>
          <p:nvPr/>
        </p:nvSpPr>
        <p:spPr>
          <a:xfrm>
            <a:off x="4015921" y="3763347"/>
            <a:ext cx="11287668" cy="1792576"/>
          </a:xfrm>
          <a:prstGeom prst="rect">
            <a:avLst/>
          </a:prstGeom>
        </p:spPr>
        <p:txBody>
          <a:bodyPr lIns="0" tIns="0" rIns="0" bIns="0" rtlCol="0" anchor="t">
            <a:spAutoFit/>
          </a:bodyPr>
          <a:lstStyle/>
          <a:p>
            <a:pPr algn="l">
              <a:lnSpc>
                <a:spcPts val="14659"/>
              </a:lnSpc>
            </a:pPr>
            <a:r>
              <a:rPr lang="en-US" sz="10470" spc="1884">
                <a:solidFill>
                  <a:srgbClr val="FFFFFF"/>
                </a:solidFill>
                <a:latin typeface="Montserrat Ultra-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75193" y="1730416"/>
            <a:ext cx="8297132" cy="6831949"/>
            <a:chOff x="0" y="0"/>
            <a:chExt cx="8297139" cy="6831952"/>
          </a:xfrm>
        </p:grpSpPr>
        <p:sp>
          <p:nvSpPr>
            <p:cNvPr id="3" name="Freeform 3"/>
            <p:cNvSpPr/>
            <p:nvPr/>
          </p:nvSpPr>
          <p:spPr>
            <a:xfrm>
              <a:off x="0" y="0"/>
              <a:ext cx="8297164" cy="6831965"/>
            </a:xfrm>
            <a:custGeom>
              <a:avLst/>
              <a:gdLst/>
              <a:ahLst/>
              <a:cxnLst/>
              <a:rect l="l" t="t" r="r" b="b"/>
              <a:pathLst>
                <a:path w="8297164" h="6831965">
                  <a:moveTo>
                    <a:pt x="3690620" y="0"/>
                  </a:moveTo>
                  <a:lnTo>
                    <a:pt x="0" y="3415919"/>
                  </a:lnTo>
                  <a:lnTo>
                    <a:pt x="3690620" y="6831965"/>
                  </a:lnTo>
                  <a:lnTo>
                    <a:pt x="8297164" y="6831965"/>
                  </a:lnTo>
                  <a:lnTo>
                    <a:pt x="4606544" y="3415919"/>
                  </a:lnTo>
                  <a:lnTo>
                    <a:pt x="8297164" y="0"/>
                  </a:lnTo>
                  <a:close/>
                </a:path>
              </a:pathLst>
            </a:custGeom>
            <a:solidFill>
              <a:srgbClr val="FFFFFF"/>
            </a:solidFill>
          </p:spPr>
        </p:sp>
      </p:grpSp>
      <p:grpSp>
        <p:nvGrpSpPr>
          <p:cNvPr id="4" name="Group 4"/>
          <p:cNvGrpSpPr>
            <a:grpSpLocks noChangeAspect="1"/>
          </p:cNvGrpSpPr>
          <p:nvPr/>
        </p:nvGrpSpPr>
        <p:grpSpPr>
          <a:xfrm>
            <a:off x="1775184" y="1730416"/>
            <a:ext cx="8296713" cy="6826177"/>
            <a:chOff x="0" y="0"/>
            <a:chExt cx="11062284" cy="9101569"/>
          </a:xfrm>
        </p:grpSpPr>
        <p:sp>
          <p:nvSpPr>
            <p:cNvPr id="5" name="Freeform 5"/>
            <p:cNvSpPr/>
            <p:nvPr/>
          </p:nvSpPr>
          <p:spPr>
            <a:xfrm>
              <a:off x="0" y="0"/>
              <a:ext cx="11062335" cy="9101582"/>
            </a:xfrm>
            <a:custGeom>
              <a:avLst/>
              <a:gdLst/>
              <a:ahLst/>
              <a:cxnLst/>
              <a:rect l="l" t="t" r="r" b="b"/>
              <a:pathLst>
                <a:path w="11062335" h="9101582">
                  <a:moveTo>
                    <a:pt x="4920488" y="0"/>
                  </a:moveTo>
                  <a:lnTo>
                    <a:pt x="0" y="4550791"/>
                  </a:lnTo>
                  <a:lnTo>
                    <a:pt x="4920488" y="9101582"/>
                  </a:lnTo>
                  <a:lnTo>
                    <a:pt x="11062208" y="9101582"/>
                  </a:lnTo>
                  <a:lnTo>
                    <a:pt x="6141720" y="4550791"/>
                  </a:lnTo>
                  <a:lnTo>
                    <a:pt x="11062335" y="0"/>
                  </a:lnTo>
                  <a:close/>
                </a:path>
              </a:pathLst>
            </a:custGeom>
            <a:blipFill>
              <a:blip r:embed="rId2"/>
              <a:stretch>
                <a:fillRect t="-10771" r="-4" b="-10777"/>
              </a:stretch>
            </a:blipFill>
          </p:spPr>
        </p:sp>
      </p:grpSp>
      <p:grpSp>
        <p:nvGrpSpPr>
          <p:cNvPr id="6" name="Group 6"/>
          <p:cNvGrpSpPr>
            <a:grpSpLocks noChangeAspect="1"/>
          </p:cNvGrpSpPr>
          <p:nvPr/>
        </p:nvGrpSpPr>
        <p:grpSpPr>
          <a:xfrm>
            <a:off x="1365514" y="8213836"/>
            <a:ext cx="819121" cy="819150"/>
            <a:chOff x="0" y="0"/>
            <a:chExt cx="819125" cy="819150"/>
          </a:xfrm>
        </p:grpSpPr>
        <p:sp>
          <p:nvSpPr>
            <p:cNvPr id="7" name="Freeform 7"/>
            <p:cNvSpPr/>
            <p:nvPr/>
          </p:nvSpPr>
          <p:spPr>
            <a:xfrm>
              <a:off x="0" y="0"/>
              <a:ext cx="819150" cy="819150"/>
            </a:xfrm>
            <a:custGeom>
              <a:avLst/>
              <a:gdLst/>
              <a:ahLst/>
              <a:cxnLst/>
              <a:rect l="l" t="t" r="r" b="b"/>
              <a:pathLst>
                <a:path w="819150" h="819150">
                  <a:moveTo>
                    <a:pt x="819150" y="819150"/>
                  </a:moveTo>
                  <a:lnTo>
                    <a:pt x="0" y="819150"/>
                  </a:lnTo>
                  <a:lnTo>
                    <a:pt x="0" y="0"/>
                  </a:lnTo>
                  <a:lnTo>
                    <a:pt x="819150" y="819150"/>
                  </a:lnTo>
                </a:path>
              </a:pathLst>
            </a:custGeom>
            <a:solidFill>
              <a:srgbClr val="2B2B2B"/>
            </a:solidFill>
          </p:spPr>
        </p:sp>
      </p:grpSp>
      <p:grpSp>
        <p:nvGrpSpPr>
          <p:cNvPr id="8" name="Group 8"/>
          <p:cNvGrpSpPr>
            <a:grpSpLocks noChangeAspect="1"/>
          </p:cNvGrpSpPr>
          <p:nvPr/>
        </p:nvGrpSpPr>
        <p:grpSpPr>
          <a:xfrm>
            <a:off x="10314918" y="4659544"/>
            <a:ext cx="90011" cy="90011"/>
            <a:chOff x="0" y="0"/>
            <a:chExt cx="90005" cy="90005"/>
          </a:xfrm>
        </p:grpSpPr>
        <p:sp>
          <p:nvSpPr>
            <p:cNvPr id="9" name="Freeform 9"/>
            <p:cNvSpPr/>
            <p:nvPr/>
          </p:nvSpPr>
          <p:spPr>
            <a:xfrm>
              <a:off x="0" y="0"/>
              <a:ext cx="90043" cy="90043"/>
            </a:xfrm>
            <a:custGeom>
              <a:avLst/>
              <a:gdLst/>
              <a:ahLst/>
              <a:cxnLst/>
              <a:rect l="l" t="t" r="r" b="b"/>
              <a:pathLst>
                <a:path w="90043" h="90043">
                  <a:moveTo>
                    <a:pt x="90043" y="44958"/>
                  </a:moveTo>
                  <a:lnTo>
                    <a:pt x="88900" y="56769"/>
                  </a:lnTo>
                  <a:cubicBezTo>
                    <a:pt x="84328" y="67818"/>
                    <a:pt x="81026" y="72644"/>
                    <a:pt x="76835" y="76835"/>
                  </a:cubicBezTo>
                  <a:lnTo>
                    <a:pt x="67691" y="84328"/>
                  </a:lnTo>
                  <a:cubicBezTo>
                    <a:pt x="56642" y="88900"/>
                    <a:pt x="50927" y="90043"/>
                    <a:pt x="44958" y="90043"/>
                  </a:cubicBezTo>
                  <a:lnTo>
                    <a:pt x="33274" y="88900"/>
                  </a:lnTo>
                  <a:cubicBezTo>
                    <a:pt x="22225" y="84328"/>
                    <a:pt x="17399" y="81026"/>
                    <a:pt x="13208" y="76835"/>
                  </a:cubicBezTo>
                  <a:lnTo>
                    <a:pt x="5715" y="67691"/>
                  </a:lnTo>
                  <a:cubicBezTo>
                    <a:pt x="1143" y="56769"/>
                    <a:pt x="0" y="50927"/>
                    <a:pt x="0" y="44958"/>
                  </a:cubicBezTo>
                  <a:lnTo>
                    <a:pt x="1143" y="33274"/>
                  </a:lnTo>
                  <a:cubicBezTo>
                    <a:pt x="5715" y="22225"/>
                    <a:pt x="9017" y="17399"/>
                    <a:pt x="13208" y="13208"/>
                  </a:cubicBezTo>
                  <a:lnTo>
                    <a:pt x="22225" y="5715"/>
                  </a:lnTo>
                  <a:cubicBezTo>
                    <a:pt x="33274" y="1143"/>
                    <a:pt x="38989" y="0"/>
                    <a:pt x="44958" y="0"/>
                  </a:cubicBezTo>
                  <a:lnTo>
                    <a:pt x="56642" y="1143"/>
                  </a:lnTo>
                  <a:cubicBezTo>
                    <a:pt x="67691" y="5715"/>
                    <a:pt x="72517" y="9017"/>
                    <a:pt x="76708" y="13208"/>
                  </a:cubicBezTo>
                  <a:lnTo>
                    <a:pt x="84201" y="22352"/>
                  </a:lnTo>
                  <a:cubicBezTo>
                    <a:pt x="88773" y="33401"/>
                    <a:pt x="89916" y="39116"/>
                    <a:pt x="89916" y="45085"/>
                  </a:cubicBezTo>
                  <a:close/>
                </a:path>
              </a:pathLst>
            </a:custGeom>
            <a:solidFill>
              <a:srgbClr val="59585C"/>
            </a:solidFill>
          </p:spPr>
        </p:sp>
      </p:grpSp>
      <p:grpSp>
        <p:nvGrpSpPr>
          <p:cNvPr id="10" name="Group 10"/>
          <p:cNvGrpSpPr>
            <a:grpSpLocks noChangeAspect="1"/>
          </p:cNvGrpSpPr>
          <p:nvPr/>
        </p:nvGrpSpPr>
        <p:grpSpPr>
          <a:xfrm>
            <a:off x="10314918" y="6243704"/>
            <a:ext cx="90011" cy="90011"/>
            <a:chOff x="0" y="0"/>
            <a:chExt cx="90005" cy="90005"/>
          </a:xfrm>
        </p:grpSpPr>
        <p:sp>
          <p:nvSpPr>
            <p:cNvPr id="11" name="Freeform 11"/>
            <p:cNvSpPr/>
            <p:nvPr/>
          </p:nvSpPr>
          <p:spPr>
            <a:xfrm>
              <a:off x="0" y="0"/>
              <a:ext cx="90043" cy="90043"/>
            </a:xfrm>
            <a:custGeom>
              <a:avLst/>
              <a:gdLst/>
              <a:ahLst/>
              <a:cxnLst/>
              <a:rect l="l" t="t" r="r" b="b"/>
              <a:pathLst>
                <a:path w="90043" h="90043">
                  <a:moveTo>
                    <a:pt x="90043" y="44958"/>
                  </a:moveTo>
                  <a:lnTo>
                    <a:pt x="88900" y="56769"/>
                  </a:lnTo>
                  <a:cubicBezTo>
                    <a:pt x="84328" y="67818"/>
                    <a:pt x="81026" y="72644"/>
                    <a:pt x="76835" y="76835"/>
                  </a:cubicBezTo>
                  <a:lnTo>
                    <a:pt x="67691" y="84328"/>
                  </a:lnTo>
                  <a:cubicBezTo>
                    <a:pt x="56642" y="88900"/>
                    <a:pt x="50927" y="90043"/>
                    <a:pt x="44958" y="90043"/>
                  </a:cubicBezTo>
                  <a:lnTo>
                    <a:pt x="33274" y="88900"/>
                  </a:lnTo>
                  <a:cubicBezTo>
                    <a:pt x="22225" y="84328"/>
                    <a:pt x="17399" y="81026"/>
                    <a:pt x="13208" y="76835"/>
                  </a:cubicBezTo>
                  <a:lnTo>
                    <a:pt x="5715" y="67691"/>
                  </a:lnTo>
                  <a:cubicBezTo>
                    <a:pt x="1143" y="56769"/>
                    <a:pt x="0" y="50927"/>
                    <a:pt x="0" y="44958"/>
                  </a:cubicBezTo>
                  <a:lnTo>
                    <a:pt x="1143" y="33274"/>
                  </a:lnTo>
                  <a:cubicBezTo>
                    <a:pt x="5715" y="22225"/>
                    <a:pt x="9017" y="17399"/>
                    <a:pt x="13208" y="13208"/>
                  </a:cubicBezTo>
                  <a:lnTo>
                    <a:pt x="22225" y="5715"/>
                  </a:lnTo>
                  <a:cubicBezTo>
                    <a:pt x="33274" y="1143"/>
                    <a:pt x="38989" y="0"/>
                    <a:pt x="44958" y="0"/>
                  </a:cubicBezTo>
                  <a:lnTo>
                    <a:pt x="56642" y="1143"/>
                  </a:lnTo>
                  <a:cubicBezTo>
                    <a:pt x="67691" y="5715"/>
                    <a:pt x="72517" y="9017"/>
                    <a:pt x="76708" y="13208"/>
                  </a:cubicBezTo>
                  <a:lnTo>
                    <a:pt x="84201" y="22352"/>
                  </a:lnTo>
                  <a:cubicBezTo>
                    <a:pt x="88773" y="33401"/>
                    <a:pt x="89916" y="39116"/>
                    <a:pt x="89916" y="45085"/>
                  </a:cubicBezTo>
                  <a:close/>
                </a:path>
              </a:pathLst>
            </a:custGeom>
            <a:solidFill>
              <a:srgbClr val="59585C"/>
            </a:solidFill>
          </p:spPr>
        </p:sp>
      </p:grpSp>
      <p:grpSp>
        <p:nvGrpSpPr>
          <p:cNvPr id="12" name="Group 12"/>
          <p:cNvGrpSpPr>
            <a:grpSpLocks noChangeAspect="1"/>
          </p:cNvGrpSpPr>
          <p:nvPr/>
        </p:nvGrpSpPr>
        <p:grpSpPr>
          <a:xfrm>
            <a:off x="15841047" y="1253919"/>
            <a:ext cx="819121" cy="819150"/>
            <a:chOff x="0" y="0"/>
            <a:chExt cx="819125" cy="819150"/>
          </a:xfrm>
        </p:grpSpPr>
        <p:sp>
          <p:nvSpPr>
            <p:cNvPr id="13" name="Freeform 13"/>
            <p:cNvSpPr/>
            <p:nvPr/>
          </p:nvSpPr>
          <p:spPr>
            <a:xfrm>
              <a:off x="0" y="0"/>
              <a:ext cx="819150" cy="819150"/>
            </a:xfrm>
            <a:custGeom>
              <a:avLst/>
              <a:gdLst/>
              <a:ahLst/>
              <a:cxnLst/>
              <a:rect l="l" t="t" r="r" b="b"/>
              <a:pathLst>
                <a:path w="819150" h="819150">
                  <a:moveTo>
                    <a:pt x="0" y="0"/>
                  </a:moveTo>
                  <a:lnTo>
                    <a:pt x="819150" y="819150"/>
                  </a:lnTo>
                  <a:lnTo>
                    <a:pt x="819150" y="0"/>
                  </a:lnTo>
                  <a:close/>
                </a:path>
              </a:pathLst>
            </a:custGeom>
            <a:solidFill>
              <a:srgbClr val="2B2B2B"/>
            </a:solidFill>
          </p:spPr>
        </p:sp>
      </p:grpSp>
      <p:sp>
        <p:nvSpPr>
          <p:cNvPr id="14" name="TextBox 14"/>
          <p:cNvSpPr txBox="1"/>
          <p:nvPr/>
        </p:nvSpPr>
        <p:spPr>
          <a:xfrm>
            <a:off x="10689136" y="2662923"/>
            <a:ext cx="3274171" cy="1348464"/>
          </a:xfrm>
          <a:prstGeom prst="rect">
            <a:avLst/>
          </a:prstGeom>
        </p:spPr>
        <p:txBody>
          <a:bodyPr lIns="0" tIns="0" rIns="0" bIns="0" rtlCol="0" anchor="t">
            <a:spAutoFit/>
          </a:bodyPr>
          <a:lstStyle/>
          <a:p>
            <a:pPr algn="just">
              <a:lnSpc>
                <a:spcPts val="5262"/>
              </a:lnSpc>
            </a:pPr>
            <a:r>
              <a:rPr lang="en-US" sz="4868">
                <a:solidFill>
                  <a:srgbClr val="2B2B2B"/>
                </a:solidFill>
                <a:latin typeface="Montserrat Semi-Bold"/>
              </a:rPr>
              <a:t>About the </a:t>
            </a:r>
            <a:r>
              <a:rPr lang="en-US" sz="4868">
                <a:solidFill>
                  <a:srgbClr val="2B2B2B"/>
                </a:solidFill>
                <a:latin typeface="Montserrat Ultra-Bold"/>
              </a:rPr>
              <a:t>Company</a:t>
            </a:r>
          </a:p>
        </p:txBody>
      </p:sp>
      <p:sp>
        <p:nvSpPr>
          <p:cNvPr id="15" name="TextBox 15"/>
          <p:cNvSpPr txBox="1"/>
          <p:nvPr/>
        </p:nvSpPr>
        <p:spPr>
          <a:xfrm>
            <a:off x="10561463" y="4474207"/>
            <a:ext cx="6487849" cy="1978790"/>
          </a:xfrm>
          <a:prstGeom prst="rect">
            <a:avLst/>
          </a:prstGeom>
        </p:spPr>
        <p:txBody>
          <a:bodyPr lIns="0" tIns="0" rIns="0" bIns="0" rtlCol="0" anchor="t">
            <a:spAutoFit/>
          </a:bodyPr>
          <a:lstStyle/>
          <a:p>
            <a:pPr algn="just">
              <a:lnSpc>
                <a:spcPts val="3118"/>
              </a:lnSpc>
            </a:pPr>
            <a:r>
              <a:rPr lang="en-US" sz="2267">
                <a:solidFill>
                  <a:srgbClr val="59585C"/>
                </a:solidFill>
                <a:latin typeface="Montserrat Semi-Bold"/>
              </a:rPr>
              <a:t>Exposys Data Labs is a Bengaluru based company which aims to Solve real world business problems like Automation, Big Data and data Science. Exposys Data labs also helps businesses to</a:t>
            </a:r>
          </a:p>
        </p:txBody>
      </p:sp>
      <p:sp>
        <p:nvSpPr>
          <p:cNvPr id="16" name="TextBox 16"/>
          <p:cNvSpPr txBox="1"/>
          <p:nvPr/>
        </p:nvSpPr>
        <p:spPr>
          <a:xfrm>
            <a:off x="10561463" y="6454407"/>
            <a:ext cx="1588227" cy="790670"/>
          </a:xfrm>
          <a:prstGeom prst="rect">
            <a:avLst/>
          </a:prstGeom>
        </p:spPr>
        <p:txBody>
          <a:bodyPr lIns="0" tIns="0" rIns="0" bIns="0" rtlCol="0" anchor="t">
            <a:spAutoFit/>
          </a:bodyPr>
          <a:lstStyle/>
          <a:p>
            <a:pPr algn="l">
              <a:lnSpc>
                <a:spcPts val="3118"/>
              </a:lnSpc>
            </a:pPr>
            <a:r>
              <a:rPr lang="en-US" sz="2267">
                <a:solidFill>
                  <a:srgbClr val="59585C"/>
                </a:solidFill>
                <a:latin typeface="Montserrat Semi-Bold"/>
              </a:rPr>
              <a:t>identify prototype </a:t>
            </a:r>
          </a:p>
        </p:txBody>
      </p:sp>
      <p:sp>
        <p:nvSpPr>
          <p:cNvPr id="17" name="TextBox 17"/>
          <p:cNvSpPr txBox="1"/>
          <p:nvPr/>
        </p:nvSpPr>
        <p:spPr>
          <a:xfrm>
            <a:off x="12250703" y="6454407"/>
            <a:ext cx="1074391" cy="394630"/>
          </a:xfrm>
          <a:prstGeom prst="rect">
            <a:avLst/>
          </a:prstGeom>
        </p:spPr>
        <p:txBody>
          <a:bodyPr lIns="0" tIns="0" rIns="0" bIns="0" rtlCol="0" anchor="t">
            <a:spAutoFit/>
          </a:bodyPr>
          <a:lstStyle/>
          <a:p>
            <a:pPr algn="l">
              <a:lnSpc>
                <a:spcPts val="3118"/>
              </a:lnSpc>
            </a:pPr>
            <a:r>
              <a:rPr lang="en-US" sz="2267">
                <a:solidFill>
                  <a:srgbClr val="59585C"/>
                </a:solidFill>
                <a:latin typeface="Montserrat Semi-Bold"/>
              </a:rPr>
              <a:t>issues, </a:t>
            </a:r>
          </a:p>
        </p:txBody>
      </p:sp>
      <p:sp>
        <p:nvSpPr>
          <p:cNvPr id="18" name="TextBox 18"/>
          <p:cNvSpPr txBox="1"/>
          <p:nvPr/>
        </p:nvSpPr>
        <p:spPr>
          <a:xfrm>
            <a:off x="13778074" y="6454407"/>
            <a:ext cx="2140849" cy="394630"/>
          </a:xfrm>
          <a:prstGeom prst="rect">
            <a:avLst/>
          </a:prstGeom>
        </p:spPr>
        <p:txBody>
          <a:bodyPr lIns="0" tIns="0" rIns="0" bIns="0" rtlCol="0" anchor="t">
            <a:spAutoFit/>
          </a:bodyPr>
          <a:lstStyle/>
          <a:p>
            <a:pPr algn="l">
              <a:lnSpc>
                <a:spcPts val="3118"/>
              </a:lnSpc>
            </a:pPr>
            <a:r>
              <a:rPr lang="en-US" sz="2267">
                <a:solidFill>
                  <a:srgbClr val="59585C"/>
                </a:solidFill>
                <a:latin typeface="Montserrat Semi-Bold"/>
              </a:rPr>
              <a:t>opportunities </a:t>
            </a:r>
          </a:p>
        </p:txBody>
      </p:sp>
      <p:sp>
        <p:nvSpPr>
          <p:cNvPr id="19" name="TextBox 19"/>
          <p:cNvSpPr txBox="1"/>
          <p:nvPr/>
        </p:nvSpPr>
        <p:spPr>
          <a:xfrm>
            <a:off x="10561463" y="6454407"/>
            <a:ext cx="6486744" cy="1582750"/>
          </a:xfrm>
          <a:prstGeom prst="rect">
            <a:avLst/>
          </a:prstGeom>
        </p:spPr>
        <p:txBody>
          <a:bodyPr lIns="0" tIns="0" rIns="0" bIns="0" rtlCol="0" anchor="t">
            <a:spAutoFit/>
          </a:bodyPr>
          <a:lstStyle/>
          <a:p>
            <a:pPr algn="r">
              <a:lnSpc>
                <a:spcPts val="3118"/>
              </a:lnSpc>
            </a:pPr>
            <a:r>
              <a:rPr lang="en-US" sz="2267">
                <a:solidFill>
                  <a:srgbClr val="59585C"/>
                </a:solidFill>
                <a:latin typeface="Montserrat Semi-Bold"/>
              </a:rPr>
              <a:t>and trending technologies like AI, ML, Deep Learning and Data Science.</a:t>
            </a:r>
          </a:p>
        </p:txBody>
      </p:sp>
      <p:sp>
        <p:nvSpPr>
          <p:cNvPr id="20" name="TextBox 20"/>
          <p:cNvSpPr txBox="1"/>
          <p:nvPr/>
        </p:nvSpPr>
        <p:spPr>
          <a:xfrm>
            <a:off x="12508592" y="6850447"/>
            <a:ext cx="1458373" cy="394630"/>
          </a:xfrm>
          <a:prstGeom prst="rect">
            <a:avLst/>
          </a:prstGeom>
        </p:spPr>
        <p:txBody>
          <a:bodyPr lIns="0" tIns="0" rIns="0" bIns="0" rtlCol="0" anchor="t">
            <a:spAutoFit/>
          </a:bodyPr>
          <a:lstStyle/>
          <a:p>
            <a:pPr algn="l">
              <a:lnSpc>
                <a:spcPts val="3118"/>
              </a:lnSpc>
            </a:pPr>
            <a:r>
              <a:rPr lang="en-US" sz="2267">
                <a:solidFill>
                  <a:srgbClr val="59585C"/>
                </a:solidFill>
                <a:latin typeface="Montserrat Semi-Bold"/>
              </a:rPr>
              <a:t>solutions </a:t>
            </a:r>
          </a:p>
        </p:txBody>
      </p:sp>
      <p:sp>
        <p:nvSpPr>
          <p:cNvPr id="21" name="TextBox 21"/>
          <p:cNvSpPr txBox="1"/>
          <p:nvPr/>
        </p:nvSpPr>
        <p:spPr>
          <a:xfrm>
            <a:off x="14328410" y="6850447"/>
            <a:ext cx="922506" cy="394630"/>
          </a:xfrm>
          <a:prstGeom prst="rect">
            <a:avLst/>
          </a:prstGeom>
        </p:spPr>
        <p:txBody>
          <a:bodyPr lIns="0" tIns="0" rIns="0" bIns="0" rtlCol="0" anchor="t">
            <a:spAutoFit/>
          </a:bodyPr>
          <a:lstStyle/>
          <a:p>
            <a:pPr algn="l">
              <a:lnSpc>
                <a:spcPts val="3118"/>
              </a:lnSpc>
            </a:pPr>
            <a:r>
              <a:rPr lang="en-US" sz="2267">
                <a:solidFill>
                  <a:srgbClr val="59585C"/>
                </a:solidFill>
                <a:latin typeface="Montserrat Semi-Bold"/>
              </a:rPr>
              <a:t>using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45907" y="2961942"/>
            <a:ext cx="14182725" cy="4210050"/>
          </a:xfrm>
          <a:custGeom>
            <a:avLst/>
            <a:gdLst/>
            <a:ahLst/>
            <a:cxnLst/>
            <a:rect l="l" t="t" r="r" b="b"/>
            <a:pathLst>
              <a:path w="14182725" h="4210050">
                <a:moveTo>
                  <a:pt x="0" y="0"/>
                </a:moveTo>
                <a:lnTo>
                  <a:pt x="14182725" y="0"/>
                </a:lnTo>
                <a:lnTo>
                  <a:pt x="14182725" y="4210050"/>
                </a:lnTo>
                <a:lnTo>
                  <a:pt x="0" y="4210050"/>
                </a:lnTo>
                <a:lnTo>
                  <a:pt x="0" y="0"/>
                </a:lnTo>
                <a:close/>
              </a:path>
            </a:pathLst>
          </a:custGeom>
          <a:blipFill>
            <a:blip r:embed="rId2"/>
            <a:stretch>
              <a:fillRect t="-35880" b="-88780"/>
            </a:stretch>
          </a:blipFill>
        </p:spPr>
      </p:sp>
      <p:grpSp>
        <p:nvGrpSpPr>
          <p:cNvPr id="3" name="Group 3"/>
          <p:cNvGrpSpPr>
            <a:grpSpLocks noChangeAspect="1"/>
          </p:cNvGrpSpPr>
          <p:nvPr/>
        </p:nvGrpSpPr>
        <p:grpSpPr>
          <a:xfrm>
            <a:off x="3308842" y="5187677"/>
            <a:ext cx="3517897" cy="4136974"/>
            <a:chOff x="0" y="0"/>
            <a:chExt cx="3517900" cy="4136974"/>
          </a:xfrm>
        </p:grpSpPr>
        <p:sp>
          <p:nvSpPr>
            <p:cNvPr id="4" name="Freeform 4"/>
            <p:cNvSpPr/>
            <p:nvPr/>
          </p:nvSpPr>
          <p:spPr>
            <a:xfrm>
              <a:off x="63500" y="63500"/>
              <a:ext cx="3390900" cy="4010025"/>
            </a:xfrm>
            <a:custGeom>
              <a:avLst/>
              <a:gdLst/>
              <a:ahLst/>
              <a:cxnLst/>
              <a:rect l="l" t="t" r="r" b="b"/>
              <a:pathLst>
                <a:path w="3390900" h="4010025">
                  <a:moveTo>
                    <a:pt x="3292348" y="4010025"/>
                  </a:moveTo>
                  <a:lnTo>
                    <a:pt x="98552" y="4010025"/>
                  </a:lnTo>
                  <a:cubicBezTo>
                    <a:pt x="44196" y="4010025"/>
                    <a:pt x="0" y="3965702"/>
                    <a:pt x="0" y="3911473"/>
                  </a:cubicBezTo>
                  <a:lnTo>
                    <a:pt x="0" y="98552"/>
                  </a:lnTo>
                  <a:cubicBezTo>
                    <a:pt x="0" y="44323"/>
                    <a:pt x="44323" y="0"/>
                    <a:pt x="98552" y="0"/>
                  </a:cubicBezTo>
                  <a:lnTo>
                    <a:pt x="3292348" y="0"/>
                  </a:lnTo>
                  <a:cubicBezTo>
                    <a:pt x="3346704" y="0"/>
                    <a:pt x="3390900" y="44323"/>
                    <a:pt x="3390900" y="98552"/>
                  </a:cubicBezTo>
                  <a:lnTo>
                    <a:pt x="3390900" y="3911346"/>
                  </a:lnTo>
                  <a:cubicBezTo>
                    <a:pt x="3390900" y="3965702"/>
                    <a:pt x="3346577" y="4009898"/>
                    <a:pt x="3292348" y="4009898"/>
                  </a:cubicBezTo>
                </a:path>
              </a:pathLst>
            </a:custGeom>
            <a:solidFill>
              <a:srgbClr val="2B2B2B"/>
            </a:solidFill>
          </p:spPr>
        </p:sp>
        <p:sp>
          <p:nvSpPr>
            <p:cNvPr id="5" name="Freeform 5"/>
            <p:cNvSpPr/>
            <p:nvPr/>
          </p:nvSpPr>
          <p:spPr>
            <a:xfrm>
              <a:off x="1348232" y="786765"/>
              <a:ext cx="142367" cy="183642"/>
            </a:xfrm>
            <a:custGeom>
              <a:avLst/>
              <a:gdLst/>
              <a:ahLst/>
              <a:cxnLst/>
              <a:rect l="l" t="t" r="r" b="b"/>
              <a:pathLst>
                <a:path w="142367" h="183642">
                  <a:moveTo>
                    <a:pt x="10414" y="183642"/>
                  </a:moveTo>
                  <a:lnTo>
                    <a:pt x="131953" y="183642"/>
                  </a:lnTo>
                  <a:cubicBezTo>
                    <a:pt x="137668" y="183642"/>
                    <a:pt x="142367" y="179070"/>
                    <a:pt x="142367" y="173355"/>
                  </a:cubicBezTo>
                  <a:lnTo>
                    <a:pt x="142367" y="10287"/>
                  </a:lnTo>
                  <a:cubicBezTo>
                    <a:pt x="142367" y="4572"/>
                    <a:pt x="137795" y="0"/>
                    <a:pt x="131953" y="0"/>
                  </a:cubicBezTo>
                  <a:lnTo>
                    <a:pt x="10414" y="0"/>
                  </a:lnTo>
                  <a:cubicBezTo>
                    <a:pt x="4699" y="0"/>
                    <a:pt x="0" y="4699"/>
                    <a:pt x="0" y="10287"/>
                  </a:cubicBezTo>
                  <a:lnTo>
                    <a:pt x="0" y="173355"/>
                  </a:lnTo>
                  <a:cubicBezTo>
                    <a:pt x="0" y="179070"/>
                    <a:pt x="4572" y="183642"/>
                    <a:pt x="10414" y="183642"/>
                  </a:cubicBezTo>
                  <a:close/>
                </a:path>
              </a:pathLst>
            </a:custGeom>
            <a:solidFill>
              <a:srgbClr val="FFFFFF"/>
            </a:solidFill>
          </p:spPr>
        </p:sp>
        <p:sp>
          <p:nvSpPr>
            <p:cNvPr id="6" name="Freeform 6"/>
            <p:cNvSpPr/>
            <p:nvPr/>
          </p:nvSpPr>
          <p:spPr>
            <a:xfrm>
              <a:off x="1508379" y="808355"/>
              <a:ext cx="440055" cy="193294"/>
            </a:xfrm>
            <a:custGeom>
              <a:avLst/>
              <a:gdLst/>
              <a:ahLst/>
              <a:cxnLst/>
              <a:rect l="l" t="t" r="r" b="b"/>
              <a:pathLst>
                <a:path w="440055" h="193294">
                  <a:moveTo>
                    <a:pt x="0" y="0"/>
                  </a:moveTo>
                  <a:lnTo>
                    <a:pt x="635" y="138557"/>
                  </a:lnTo>
                  <a:lnTo>
                    <a:pt x="129540" y="185166"/>
                  </a:lnTo>
                  <a:cubicBezTo>
                    <a:pt x="144526" y="190627"/>
                    <a:pt x="160020" y="193294"/>
                    <a:pt x="175387" y="193294"/>
                  </a:cubicBezTo>
                  <a:cubicBezTo>
                    <a:pt x="196850" y="193294"/>
                    <a:pt x="218186" y="188087"/>
                    <a:pt x="238125" y="177673"/>
                  </a:cubicBezTo>
                  <a:lnTo>
                    <a:pt x="424815" y="77470"/>
                  </a:lnTo>
                  <a:cubicBezTo>
                    <a:pt x="435483" y="71882"/>
                    <a:pt x="440055" y="58547"/>
                    <a:pt x="437134" y="47625"/>
                  </a:cubicBezTo>
                  <a:lnTo>
                    <a:pt x="433451" y="38989"/>
                  </a:lnTo>
                  <a:cubicBezTo>
                    <a:pt x="424815" y="30099"/>
                    <a:pt x="413893" y="25908"/>
                    <a:pt x="403479" y="25908"/>
                  </a:cubicBezTo>
                  <a:cubicBezTo>
                    <a:pt x="397510" y="25908"/>
                    <a:pt x="391668" y="27305"/>
                    <a:pt x="386461" y="30099"/>
                  </a:cubicBezTo>
                  <a:cubicBezTo>
                    <a:pt x="386461" y="30099"/>
                    <a:pt x="276225" y="88900"/>
                    <a:pt x="276225" y="88900"/>
                  </a:cubicBezTo>
                  <a:cubicBezTo>
                    <a:pt x="269367" y="105029"/>
                    <a:pt x="254508" y="116078"/>
                    <a:pt x="237236" y="116078"/>
                  </a:cubicBezTo>
                  <a:lnTo>
                    <a:pt x="130683" y="116078"/>
                  </a:lnTo>
                  <a:cubicBezTo>
                    <a:pt x="125730" y="116078"/>
                    <a:pt x="121793" y="111760"/>
                    <a:pt x="121793" y="106426"/>
                  </a:cubicBezTo>
                  <a:lnTo>
                    <a:pt x="125730" y="96774"/>
                  </a:lnTo>
                  <a:lnTo>
                    <a:pt x="237109" y="96774"/>
                  </a:lnTo>
                  <a:cubicBezTo>
                    <a:pt x="251079" y="96774"/>
                    <a:pt x="263779" y="84074"/>
                    <a:pt x="264414" y="68834"/>
                  </a:cubicBezTo>
                  <a:cubicBezTo>
                    <a:pt x="265303" y="50546"/>
                    <a:pt x="251079" y="36703"/>
                    <a:pt x="237109" y="36703"/>
                  </a:cubicBezTo>
                  <a:lnTo>
                    <a:pt x="161036" y="36703"/>
                  </a:lnTo>
                  <a:cubicBezTo>
                    <a:pt x="159766" y="36703"/>
                    <a:pt x="158750" y="36449"/>
                    <a:pt x="157734" y="35941"/>
                  </a:cubicBezTo>
                  <a:lnTo>
                    <a:pt x="157353" y="35814"/>
                  </a:lnTo>
                  <a:lnTo>
                    <a:pt x="156845" y="35560"/>
                  </a:lnTo>
                  <a:lnTo>
                    <a:pt x="127762" y="18669"/>
                  </a:lnTo>
                  <a:cubicBezTo>
                    <a:pt x="106680" y="6350"/>
                    <a:pt x="82931" y="0"/>
                    <a:pt x="59055" y="0"/>
                  </a:cubicBezTo>
                  <a:close/>
                </a:path>
              </a:pathLst>
            </a:custGeom>
            <a:solidFill>
              <a:srgbClr val="FFFFFF"/>
            </a:solidFill>
          </p:spPr>
        </p:sp>
        <p:sp>
          <p:nvSpPr>
            <p:cNvPr id="7" name="Freeform 7"/>
            <p:cNvSpPr/>
            <p:nvPr/>
          </p:nvSpPr>
          <p:spPr>
            <a:xfrm>
              <a:off x="1751457" y="682117"/>
              <a:ext cx="147193" cy="120142"/>
            </a:xfrm>
            <a:custGeom>
              <a:avLst/>
              <a:gdLst/>
              <a:ahLst/>
              <a:cxnLst/>
              <a:rect l="l" t="t" r="r" b="b"/>
              <a:pathLst>
                <a:path w="147193" h="120142">
                  <a:moveTo>
                    <a:pt x="0" y="120142"/>
                  </a:moveTo>
                  <a:cubicBezTo>
                    <a:pt x="67691" y="108839"/>
                    <a:pt x="123317" y="62230"/>
                    <a:pt x="147193" y="0"/>
                  </a:cubicBezTo>
                  <a:lnTo>
                    <a:pt x="71755" y="0"/>
                  </a:lnTo>
                  <a:cubicBezTo>
                    <a:pt x="59436" y="45339"/>
                    <a:pt x="34925" y="86741"/>
                    <a:pt x="0" y="120142"/>
                  </a:cubicBezTo>
                  <a:close/>
                </a:path>
              </a:pathLst>
            </a:custGeom>
            <a:solidFill>
              <a:srgbClr val="FFFFFF"/>
            </a:solidFill>
          </p:spPr>
        </p:sp>
        <p:sp>
          <p:nvSpPr>
            <p:cNvPr id="8" name="Freeform 8"/>
            <p:cNvSpPr/>
            <p:nvPr/>
          </p:nvSpPr>
          <p:spPr>
            <a:xfrm>
              <a:off x="1638173" y="682117"/>
              <a:ext cx="70866" cy="120269"/>
            </a:xfrm>
            <a:custGeom>
              <a:avLst/>
              <a:gdLst/>
              <a:ahLst/>
              <a:cxnLst/>
              <a:rect l="l" t="t" r="r" b="b"/>
              <a:pathLst>
                <a:path w="70866" h="120269">
                  <a:moveTo>
                    <a:pt x="70866" y="120269"/>
                  </a:moveTo>
                  <a:lnTo>
                    <a:pt x="70866" y="0"/>
                  </a:lnTo>
                  <a:lnTo>
                    <a:pt x="0" y="0"/>
                  </a:lnTo>
                  <a:cubicBezTo>
                    <a:pt x="12573" y="42291"/>
                    <a:pt x="36830" y="89789"/>
                    <a:pt x="70866" y="120269"/>
                  </a:cubicBezTo>
                  <a:close/>
                </a:path>
              </a:pathLst>
            </a:custGeom>
            <a:solidFill>
              <a:srgbClr val="FFFFFF"/>
            </a:solidFill>
          </p:spPr>
        </p:sp>
        <p:sp>
          <p:nvSpPr>
            <p:cNvPr id="9" name="Freeform 9"/>
            <p:cNvSpPr/>
            <p:nvPr/>
          </p:nvSpPr>
          <p:spPr>
            <a:xfrm>
              <a:off x="1730248" y="682117"/>
              <a:ext cx="70866" cy="120142"/>
            </a:xfrm>
            <a:custGeom>
              <a:avLst/>
              <a:gdLst/>
              <a:ahLst/>
              <a:cxnLst/>
              <a:rect l="l" t="t" r="r" b="b"/>
              <a:pathLst>
                <a:path w="70866" h="120142">
                  <a:moveTo>
                    <a:pt x="70866" y="0"/>
                  </a:moveTo>
                  <a:lnTo>
                    <a:pt x="0" y="0"/>
                  </a:lnTo>
                  <a:lnTo>
                    <a:pt x="0" y="120142"/>
                  </a:lnTo>
                  <a:cubicBezTo>
                    <a:pt x="34036" y="89789"/>
                    <a:pt x="58293" y="42291"/>
                    <a:pt x="70866" y="0"/>
                  </a:cubicBezTo>
                  <a:close/>
                </a:path>
              </a:pathLst>
            </a:custGeom>
            <a:solidFill>
              <a:srgbClr val="FFFFFF"/>
            </a:solidFill>
          </p:spPr>
        </p:sp>
        <p:sp>
          <p:nvSpPr>
            <p:cNvPr id="10" name="Freeform 10"/>
            <p:cNvSpPr/>
            <p:nvPr/>
          </p:nvSpPr>
          <p:spPr>
            <a:xfrm>
              <a:off x="1540510" y="682117"/>
              <a:ext cx="147193" cy="120142"/>
            </a:xfrm>
            <a:custGeom>
              <a:avLst/>
              <a:gdLst/>
              <a:ahLst/>
              <a:cxnLst/>
              <a:rect l="l" t="t" r="r" b="b"/>
              <a:pathLst>
                <a:path w="147193" h="120142">
                  <a:moveTo>
                    <a:pt x="0" y="0"/>
                  </a:moveTo>
                  <a:cubicBezTo>
                    <a:pt x="24003" y="62230"/>
                    <a:pt x="79629" y="108839"/>
                    <a:pt x="147193" y="120142"/>
                  </a:cubicBezTo>
                  <a:cubicBezTo>
                    <a:pt x="112268" y="86741"/>
                    <a:pt x="87757" y="45339"/>
                    <a:pt x="75438" y="0"/>
                  </a:cubicBezTo>
                  <a:lnTo>
                    <a:pt x="0" y="0"/>
                  </a:lnTo>
                  <a:close/>
                </a:path>
              </a:pathLst>
            </a:custGeom>
            <a:solidFill>
              <a:srgbClr val="FFFFFF"/>
            </a:solidFill>
          </p:spPr>
        </p:sp>
        <p:sp>
          <p:nvSpPr>
            <p:cNvPr id="11" name="Freeform 11"/>
            <p:cNvSpPr/>
            <p:nvPr/>
          </p:nvSpPr>
          <p:spPr>
            <a:xfrm>
              <a:off x="1527937" y="567563"/>
              <a:ext cx="83185" cy="93345"/>
            </a:xfrm>
            <a:custGeom>
              <a:avLst/>
              <a:gdLst/>
              <a:ahLst/>
              <a:cxnLst/>
              <a:rect l="l" t="t" r="r" b="b"/>
              <a:pathLst>
                <a:path w="83185" h="93345">
                  <a:moveTo>
                    <a:pt x="83185" y="93345"/>
                  </a:moveTo>
                  <a:lnTo>
                    <a:pt x="78867" y="46609"/>
                  </a:lnTo>
                  <a:cubicBezTo>
                    <a:pt x="78867" y="30861"/>
                    <a:pt x="80264" y="15240"/>
                    <a:pt x="83185" y="0"/>
                  </a:cubicBezTo>
                  <a:lnTo>
                    <a:pt x="5842" y="0"/>
                  </a:lnTo>
                  <a:cubicBezTo>
                    <a:pt x="2032" y="14986"/>
                    <a:pt x="0" y="30480"/>
                    <a:pt x="0" y="46609"/>
                  </a:cubicBezTo>
                  <a:lnTo>
                    <a:pt x="5842" y="93345"/>
                  </a:lnTo>
                  <a:lnTo>
                    <a:pt x="83185" y="93345"/>
                  </a:lnTo>
                  <a:close/>
                </a:path>
              </a:pathLst>
            </a:custGeom>
            <a:solidFill>
              <a:srgbClr val="FFFFFF"/>
            </a:solidFill>
          </p:spPr>
        </p:sp>
        <p:sp>
          <p:nvSpPr>
            <p:cNvPr id="12" name="Freeform 12"/>
            <p:cNvSpPr/>
            <p:nvPr/>
          </p:nvSpPr>
          <p:spPr>
            <a:xfrm>
              <a:off x="1628267" y="567563"/>
              <a:ext cx="80772" cy="93345"/>
            </a:xfrm>
            <a:custGeom>
              <a:avLst/>
              <a:gdLst/>
              <a:ahLst/>
              <a:cxnLst/>
              <a:rect l="l" t="t" r="r" b="b"/>
              <a:pathLst>
                <a:path w="80772" h="93345">
                  <a:moveTo>
                    <a:pt x="80772" y="0"/>
                  </a:moveTo>
                  <a:lnTo>
                    <a:pt x="4699" y="0"/>
                  </a:lnTo>
                  <a:cubicBezTo>
                    <a:pt x="1651" y="15240"/>
                    <a:pt x="0" y="30734"/>
                    <a:pt x="0" y="46609"/>
                  </a:cubicBezTo>
                  <a:lnTo>
                    <a:pt x="4699" y="93345"/>
                  </a:lnTo>
                  <a:lnTo>
                    <a:pt x="80772" y="93345"/>
                  </a:lnTo>
                  <a:lnTo>
                    <a:pt x="80772" y="0"/>
                  </a:lnTo>
                  <a:close/>
                </a:path>
              </a:pathLst>
            </a:custGeom>
            <a:solidFill>
              <a:srgbClr val="FFFFFF"/>
            </a:solidFill>
          </p:spPr>
        </p:sp>
        <p:sp>
          <p:nvSpPr>
            <p:cNvPr id="13" name="Freeform 13"/>
            <p:cNvSpPr/>
            <p:nvPr/>
          </p:nvSpPr>
          <p:spPr>
            <a:xfrm>
              <a:off x="1730248" y="567563"/>
              <a:ext cx="80772" cy="93345"/>
            </a:xfrm>
            <a:custGeom>
              <a:avLst/>
              <a:gdLst/>
              <a:ahLst/>
              <a:cxnLst/>
              <a:rect l="l" t="t" r="r" b="b"/>
              <a:pathLst>
                <a:path w="80772" h="93345">
                  <a:moveTo>
                    <a:pt x="80772" y="46609"/>
                  </a:moveTo>
                  <a:lnTo>
                    <a:pt x="76073" y="0"/>
                  </a:lnTo>
                  <a:lnTo>
                    <a:pt x="0" y="0"/>
                  </a:lnTo>
                  <a:lnTo>
                    <a:pt x="0" y="93345"/>
                  </a:lnTo>
                  <a:lnTo>
                    <a:pt x="76073" y="93345"/>
                  </a:lnTo>
                  <a:cubicBezTo>
                    <a:pt x="78994" y="78105"/>
                    <a:pt x="80772" y="62484"/>
                    <a:pt x="80772" y="46609"/>
                  </a:cubicBezTo>
                  <a:close/>
                </a:path>
              </a:pathLst>
            </a:custGeom>
            <a:solidFill>
              <a:srgbClr val="FFFFFF"/>
            </a:solidFill>
          </p:spPr>
        </p:sp>
        <p:sp>
          <p:nvSpPr>
            <p:cNvPr id="14" name="Freeform 14"/>
            <p:cNvSpPr/>
            <p:nvPr/>
          </p:nvSpPr>
          <p:spPr>
            <a:xfrm>
              <a:off x="1828038" y="567563"/>
              <a:ext cx="83185" cy="93345"/>
            </a:xfrm>
            <a:custGeom>
              <a:avLst/>
              <a:gdLst/>
              <a:ahLst/>
              <a:cxnLst/>
              <a:rect l="l" t="t" r="r" b="b"/>
              <a:pathLst>
                <a:path w="83185" h="93345">
                  <a:moveTo>
                    <a:pt x="4318" y="46609"/>
                  </a:moveTo>
                  <a:lnTo>
                    <a:pt x="0" y="93345"/>
                  </a:lnTo>
                  <a:lnTo>
                    <a:pt x="77343" y="93345"/>
                  </a:lnTo>
                  <a:cubicBezTo>
                    <a:pt x="81153" y="78359"/>
                    <a:pt x="83185" y="62738"/>
                    <a:pt x="83185" y="46609"/>
                  </a:cubicBezTo>
                  <a:lnTo>
                    <a:pt x="77343" y="0"/>
                  </a:lnTo>
                  <a:lnTo>
                    <a:pt x="0" y="0"/>
                  </a:lnTo>
                  <a:cubicBezTo>
                    <a:pt x="2794" y="15240"/>
                    <a:pt x="4318" y="30861"/>
                    <a:pt x="4318" y="46609"/>
                  </a:cubicBezTo>
                  <a:close/>
                </a:path>
              </a:pathLst>
            </a:custGeom>
            <a:solidFill>
              <a:srgbClr val="FFFFFF"/>
            </a:solidFill>
          </p:spPr>
        </p:sp>
        <p:sp>
          <p:nvSpPr>
            <p:cNvPr id="15" name="Freeform 15"/>
            <p:cNvSpPr/>
            <p:nvPr/>
          </p:nvSpPr>
          <p:spPr>
            <a:xfrm>
              <a:off x="1751584" y="426085"/>
              <a:ext cx="147193" cy="120269"/>
            </a:xfrm>
            <a:custGeom>
              <a:avLst/>
              <a:gdLst/>
              <a:ahLst/>
              <a:cxnLst/>
              <a:rect l="l" t="t" r="r" b="b"/>
              <a:pathLst>
                <a:path w="147193" h="120269">
                  <a:moveTo>
                    <a:pt x="147193" y="120269"/>
                  </a:moveTo>
                  <a:cubicBezTo>
                    <a:pt x="123190" y="58039"/>
                    <a:pt x="67564" y="11303"/>
                    <a:pt x="0" y="0"/>
                  </a:cubicBezTo>
                  <a:cubicBezTo>
                    <a:pt x="34798" y="33528"/>
                    <a:pt x="59436" y="74930"/>
                    <a:pt x="71755" y="120269"/>
                  </a:cubicBezTo>
                  <a:lnTo>
                    <a:pt x="147193" y="120269"/>
                  </a:lnTo>
                  <a:close/>
                </a:path>
              </a:pathLst>
            </a:custGeom>
            <a:solidFill>
              <a:srgbClr val="FFFFFF"/>
            </a:solidFill>
          </p:spPr>
        </p:sp>
        <p:sp>
          <p:nvSpPr>
            <p:cNvPr id="16" name="Freeform 16"/>
            <p:cNvSpPr/>
            <p:nvPr/>
          </p:nvSpPr>
          <p:spPr>
            <a:xfrm>
              <a:off x="1730248" y="426212"/>
              <a:ext cx="70866" cy="120142"/>
            </a:xfrm>
            <a:custGeom>
              <a:avLst/>
              <a:gdLst/>
              <a:ahLst/>
              <a:cxnLst/>
              <a:rect l="l" t="t" r="r" b="b"/>
              <a:pathLst>
                <a:path w="70866" h="120142">
                  <a:moveTo>
                    <a:pt x="1651" y="0"/>
                  </a:moveTo>
                  <a:lnTo>
                    <a:pt x="0" y="120142"/>
                  </a:lnTo>
                  <a:lnTo>
                    <a:pt x="70866" y="120142"/>
                  </a:lnTo>
                  <a:cubicBezTo>
                    <a:pt x="58293" y="77851"/>
                    <a:pt x="35560" y="30353"/>
                    <a:pt x="1651" y="0"/>
                  </a:cubicBezTo>
                  <a:close/>
                </a:path>
              </a:pathLst>
            </a:custGeom>
            <a:solidFill>
              <a:srgbClr val="FFFFFF"/>
            </a:solidFill>
          </p:spPr>
        </p:sp>
        <p:sp>
          <p:nvSpPr>
            <p:cNvPr id="17" name="Freeform 17"/>
            <p:cNvSpPr/>
            <p:nvPr/>
          </p:nvSpPr>
          <p:spPr>
            <a:xfrm>
              <a:off x="1638173" y="426085"/>
              <a:ext cx="72517" cy="120269"/>
            </a:xfrm>
            <a:custGeom>
              <a:avLst/>
              <a:gdLst/>
              <a:ahLst/>
              <a:cxnLst/>
              <a:rect l="l" t="t" r="r" b="b"/>
              <a:pathLst>
                <a:path w="72517" h="120269">
                  <a:moveTo>
                    <a:pt x="70866" y="120269"/>
                  </a:moveTo>
                  <a:lnTo>
                    <a:pt x="72517" y="0"/>
                  </a:lnTo>
                  <a:cubicBezTo>
                    <a:pt x="38481" y="30353"/>
                    <a:pt x="12573" y="77978"/>
                    <a:pt x="0" y="120269"/>
                  </a:cubicBezTo>
                  <a:lnTo>
                    <a:pt x="70866" y="120269"/>
                  </a:lnTo>
                  <a:close/>
                </a:path>
              </a:pathLst>
            </a:custGeom>
            <a:solidFill>
              <a:srgbClr val="FFFFFF"/>
            </a:solidFill>
          </p:spPr>
        </p:sp>
        <p:sp>
          <p:nvSpPr>
            <p:cNvPr id="18" name="Freeform 18"/>
            <p:cNvSpPr/>
            <p:nvPr/>
          </p:nvSpPr>
          <p:spPr>
            <a:xfrm>
              <a:off x="1540637" y="426085"/>
              <a:ext cx="147193" cy="120142"/>
            </a:xfrm>
            <a:custGeom>
              <a:avLst/>
              <a:gdLst/>
              <a:ahLst/>
              <a:cxnLst/>
              <a:rect l="l" t="t" r="r" b="b"/>
              <a:pathLst>
                <a:path w="147193" h="120142">
                  <a:moveTo>
                    <a:pt x="147193" y="0"/>
                  </a:moveTo>
                  <a:cubicBezTo>
                    <a:pt x="79502" y="11303"/>
                    <a:pt x="23876" y="57912"/>
                    <a:pt x="0" y="120142"/>
                  </a:cubicBezTo>
                  <a:lnTo>
                    <a:pt x="75438" y="120142"/>
                  </a:lnTo>
                  <a:cubicBezTo>
                    <a:pt x="87757" y="74803"/>
                    <a:pt x="112268" y="33401"/>
                    <a:pt x="147193" y="0"/>
                  </a:cubicBezTo>
                  <a:close/>
                </a:path>
              </a:pathLst>
            </a:custGeom>
            <a:solidFill>
              <a:srgbClr val="FFFFFF"/>
            </a:solidFill>
          </p:spPr>
        </p:sp>
      </p:grpSp>
      <p:grpSp>
        <p:nvGrpSpPr>
          <p:cNvPr id="19" name="Group 19"/>
          <p:cNvGrpSpPr>
            <a:grpSpLocks noChangeAspect="1"/>
          </p:cNvGrpSpPr>
          <p:nvPr/>
        </p:nvGrpSpPr>
        <p:grpSpPr>
          <a:xfrm>
            <a:off x="7167944" y="5187677"/>
            <a:ext cx="3517897" cy="4136974"/>
            <a:chOff x="0" y="0"/>
            <a:chExt cx="3517900" cy="4136974"/>
          </a:xfrm>
        </p:grpSpPr>
        <p:sp>
          <p:nvSpPr>
            <p:cNvPr id="20" name="Freeform 20"/>
            <p:cNvSpPr/>
            <p:nvPr/>
          </p:nvSpPr>
          <p:spPr>
            <a:xfrm>
              <a:off x="63500" y="63500"/>
              <a:ext cx="3390900" cy="4010025"/>
            </a:xfrm>
            <a:custGeom>
              <a:avLst/>
              <a:gdLst/>
              <a:ahLst/>
              <a:cxnLst/>
              <a:rect l="l" t="t" r="r" b="b"/>
              <a:pathLst>
                <a:path w="3390900" h="4010025">
                  <a:moveTo>
                    <a:pt x="3292348" y="4010025"/>
                  </a:moveTo>
                  <a:lnTo>
                    <a:pt x="98552" y="4010025"/>
                  </a:lnTo>
                  <a:cubicBezTo>
                    <a:pt x="44196" y="4010025"/>
                    <a:pt x="0" y="3965702"/>
                    <a:pt x="0" y="3911473"/>
                  </a:cubicBezTo>
                  <a:lnTo>
                    <a:pt x="0" y="98552"/>
                  </a:lnTo>
                  <a:cubicBezTo>
                    <a:pt x="0" y="44323"/>
                    <a:pt x="44323" y="0"/>
                    <a:pt x="98552" y="0"/>
                  </a:cubicBezTo>
                  <a:lnTo>
                    <a:pt x="3292348" y="0"/>
                  </a:lnTo>
                  <a:cubicBezTo>
                    <a:pt x="3346704" y="0"/>
                    <a:pt x="3390900" y="44323"/>
                    <a:pt x="3390900" y="98552"/>
                  </a:cubicBezTo>
                  <a:lnTo>
                    <a:pt x="3390900" y="3911346"/>
                  </a:lnTo>
                  <a:cubicBezTo>
                    <a:pt x="3390900" y="3965702"/>
                    <a:pt x="3346577" y="4009898"/>
                    <a:pt x="3292348" y="4009898"/>
                  </a:cubicBezTo>
                </a:path>
              </a:pathLst>
            </a:custGeom>
            <a:solidFill>
              <a:srgbClr val="2B2B2B"/>
            </a:solidFill>
          </p:spPr>
        </p:sp>
        <p:sp>
          <p:nvSpPr>
            <p:cNvPr id="21" name="Freeform 21"/>
            <p:cNvSpPr/>
            <p:nvPr/>
          </p:nvSpPr>
          <p:spPr>
            <a:xfrm>
              <a:off x="1578483" y="428117"/>
              <a:ext cx="386334" cy="576453"/>
            </a:xfrm>
            <a:custGeom>
              <a:avLst/>
              <a:gdLst/>
              <a:ahLst/>
              <a:cxnLst/>
              <a:rect l="l" t="t" r="r" b="b"/>
              <a:pathLst>
                <a:path w="386334" h="576453">
                  <a:moveTo>
                    <a:pt x="76200" y="67564"/>
                  </a:moveTo>
                  <a:cubicBezTo>
                    <a:pt x="113030" y="34544"/>
                    <a:pt x="160528" y="19431"/>
                    <a:pt x="210058" y="24892"/>
                  </a:cubicBezTo>
                  <a:cubicBezTo>
                    <a:pt x="289179" y="33655"/>
                    <a:pt x="352679" y="97409"/>
                    <a:pt x="361061" y="176530"/>
                  </a:cubicBezTo>
                  <a:cubicBezTo>
                    <a:pt x="366776" y="231394"/>
                    <a:pt x="347091" y="284099"/>
                    <a:pt x="306959" y="321183"/>
                  </a:cubicBezTo>
                  <a:cubicBezTo>
                    <a:pt x="275463" y="350266"/>
                    <a:pt x="257302" y="391160"/>
                    <a:pt x="257302" y="433451"/>
                  </a:cubicBezTo>
                  <a:lnTo>
                    <a:pt x="123952" y="433451"/>
                  </a:lnTo>
                  <a:cubicBezTo>
                    <a:pt x="123825" y="391033"/>
                    <a:pt x="105918" y="350266"/>
                    <a:pt x="74676" y="321564"/>
                  </a:cubicBezTo>
                  <a:cubicBezTo>
                    <a:pt x="39497" y="289179"/>
                    <a:pt x="19177" y="243205"/>
                    <a:pt x="19177" y="195326"/>
                  </a:cubicBezTo>
                  <a:cubicBezTo>
                    <a:pt x="19177" y="146685"/>
                    <a:pt x="40005" y="100076"/>
                    <a:pt x="76327" y="67564"/>
                  </a:cubicBezTo>
                  <a:close/>
                  <a:moveTo>
                    <a:pt x="285750" y="462026"/>
                  </a:moveTo>
                  <a:lnTo>
                    <a:pt x="281432" y="471551"/>
                  </a:lnTo>
                  <a:lnTo>
                    <a:pt x="104902" y="471551"/>
                  </a:lnTo>
                  <a:cubicBezTo>
                    <a:pt x="99695" y="471551"/>
                    <a:pt x="95377" y="467233"/>
                    <a:pt x="95377" y="462026"/>
                  </a:cubicBezTo>
                  <a:lnTo>
                    <a:pt x="99695" y="452501"/>
                  </a:lnTo>
                  <a:lnTo>
                    <a:pt x="276352" y="452501"/>
                  </a:lnTo>
                  <a:cubicBezTo>
                    <a:pt x="281559" y="452501"/>
                    <a:pt x="285877" y="456819"/>
                    <a:pt x="285877" y="462026"/>
                  </a:cubicBezTo>
                  <a:close/>
                  <a:moveTo>
                    <a:pt x="257175" y="509651"/>
                  </a:moveTo>
                  <a:lnTo>
                    <a:pt x="123825" y="509651"/>
                  </a:lnTo>
                  <a:cubicBezTo>
                    <a:pt x="118618" y="509651"/>
                    <a:pt x="114300" y="505333"/>
                    <a:pt x="114300" y="500126"/>
                  </a:cubicBezTo>
                  <a:lnTo>
                    <a:pt x="118618" y="490601"/>
                  </a:lnTo>
                  <a:lnTo>
                    <a:pt x="257175" y="490601"/>
                  </a:lnTo>
                  <a:cubicBezTo>
                    <a:pt x="262382" y="490601"/>
                    <a:pt x="266700" y="494919"/>
                    <a:pt x="266700" y="500126"/>
                  </a:cubicBezTo>
                  <a:lnTo>
                    <a:pt x="262382" y="509651"/>
                  </a:lnTo>
                  <a:close/>
                  <a:moveTo>
                    <a:pt x="190500" y="557276"/>
                  </a:moveTo>
                  <a:cubicBezTo>
                    <a:pt x="172847" y="557276"/>
                    <a:pt x="157988" y="545084"/>
                    <a:pt x="153797" y="528701"/>
                  </a:cubicBezTo>
                  <a:lnTo>
                    <a:pt x="227330" y="528701"/>
                  </a:lnTo>
                  <a:cubicBezTo>
                    <a:pt x="223012" y="545084"/>
                    <a:pt x="208280" y="557276"/>
                    <a:pt x="190627" y="557276"/>
                  </a:cubicBezTo>
                  <a:close/>
                  <a:moveTo>
                    <a:pt x="61722" y="335534"/>
                  </a:moveTo>
                  <a:cubicBezTo>
                    <a:pt x="89154" y="360680"/>
                    <a:pt x="104775" y="396367"/>
                    <a:pt x="104902" y="433451"/>
                  </a:cubicBezTo>
                  <a:cubicBezTo>
                    <a:pt x="89154" y="433451"/>
                    <a:pt x="76327" y="446278"/>
                    <a:pt x="76327" y="462026"/>
                  </a:cubicBezTo>
                  <a:cubicBezTo>
                    <a:pt x="76327" y="475234"/>
                    <a:pt x="85344" y="486156"/>
                    <a:pt x="97409" y="489585"/>
                  </a:cubicBezTo>
                  <a:lnTo>
                    <a:pt x="95377" y="496443"/>
                  </a:lnTo>
                  <a:cubicBezTo>
                    <a:pt x="95377" y="516001"/>
                    <a:pt x="108204" y="528828"/>
                    <a:pt x="123952" y="528828"/>
                  </a:cubicBezTo>
                  <a:lnTo>
                    <a:pt x="134366" y="528828"/>
                  </a:lnTo>
                  <a:cubicBezTo>
                    <a:pt x="138938" y="555752"/>
                    <a:pt x="162433" y="576453"/>
                    <a:pt x="190627" y="576453"/>
                  </a:cubicBezTo>
                  <a:cubicBezTo>
                    <a:pt x="218821" y="576453"/>
                    <a:pt x="242316" y="555752"/>
                    <a:pt x="246888" y="528828"/>
                  </a:cubicBezTo>
                  <a:lnTo>
                    <a:pt x="257302" y="528828"/>
                  </a:lnTo>
                  <a:cubicBezTo>
                    <a:pt x="273050" y="528828"/>
                    <a:pt x="285877" y="516001"/>
                    <a:pt x="285877" y="500253"/>
                  </a:cubicBezTo>
                  <a:lnTo>
                    <a:pt x="285115" y="492887"/>
                  </a:lnTo>
                  <a:cubicBezTo>
                    <a:pt x="295910" y="486283"/>
                    <a:pt x="304927" y="475234"/>
                    <a:pt x="304927" y="462153"/>
                  </a:cubicBezTo>
                  <a:cubicBezTo>
                    <a:pt x="304927" y="446405"/>
                    <a:pt x="292100" y="433578"/>
                    <a:pt x="276352" y="433578"/>
                  </a:cubicBezTo>
                  <a:cubicBezTo>
                    <a:pt x="276479" y="396621"/>
                    <a:pt x="292227" y="360807"/>
                    <a:pt x="319786" y="335407"/>
                  </a:cubicBezTo>
                  <a:cubicBezTo>
                    <a:pt x="364490" y="294132"/>
                    <a:pt x="386334" y="235585"/>
                    <a:pt x="379984" y="174752"/>
                  </a:cubicBezTo>
                  <a:cubicBezTo>
                    <a:pt x="370586" y="86741"/>
                    <a:pt x="300101" y="15875"/>
                    <a:pt x="212090" y="6096"/>
                  </a:cubicBezTo>
                  <a:cubicBezTo>
                    <a:pt x="157099" y="0"/>
                    <a:pt x="104394" y="16891"/>
                    <a:pt x="63500" y="53467"/>
                  </a:cubicBezTo>
                  <a:cubicBezTo>
                    <a:pt x="23114" y="89535"/>
                    <a:pt x="0" y="141351"/>
                    <a:pt x="0" y="195453"/>
                  </a:cubicBezTo>
                  <a:cubicBezTo>
                    <a:pt x="0" y="248666"/>
                    <a:pt x="22479" y="299720"/>
                    <a:pt x="61595" y="335661"/>
                  </a:cubicBezTo>
                </a:path>
              </a:pathLst>
            </a:custGeom>
            <a:solidFill>
              <a:srgbClr val="FFFFFF"/>
            </a:solidFill>
          </p:spPr>
        </p:sp>
        <p:sp>
          <p:nvSpPr>
            <p:cNvPr id="22" name="Freeform 22"/>
            <p:cNvSpPr/>
            <p:nvPr/>
          </p:nvSpPr>
          <p:spPr>
            <a:xfrm>
              <a:off x="1654810" y="509143"/>
              <a:ext cx="228600" cy="219075"/>
            </a:xfrm>
            <a:custGeom>
              <a:avLst/>
              <a:gdLst/>
              <a:ahLst/>
              <a:cxnLst/>
              <a:rect l="l" t="t" r="r" b="b"/>
              <a:pathLst>
                <a:path w="228600" h="219075">
                  <a:moveTo>
                    <a:pt x="19050" y="66675"/>
                  </a:moveTo>
                  <a:lnTo>
                    <a:pt x="23368" y="57150"/>
                  </a:lnTo>
                  <a:lnTo>
                    <a:pt x="200025" y="57150"/>
                  </a:lnTo>
                  <a:cubicBezTo>
                    <a:pt x="205232" y="57150"/>
                    <a:pt x="209550" y="61468"/>
                    <a:pt x="209550" y="66675"/>
                  </a:cubicBezTo>
                  <a:lnTo>
                    <a:pt x="209550" y="109982"/>
                  </a:lnTo>
                  <a:cubicBezTo>
                    <a:pt x="209550" y="114300"/>
                    <a:pt x="206756" y="117983"/>
                    <a:pt x="202565" y="119126"/>
                  </a:cubicBezTo>
                  <a:lnTo>
                    <a:pt x="141478" y="135890"/>
                  </a:lnTo>
                  <a:cubicBezTo>
                    <a:pt x="138684" y="128905"/>
                    <a:pt x="131826" y="123825"/>
                    <a:pt x="123825" y="123825"/>
                  </a:cubicBezTo>
                  <a:lnTo>
                    <a:pt x="104775" y="123825"/>
                  </a:lnTo>
                  <a:cubicBezTo>
                    <a:pt x="96774" y="123825"/>
                    <a:pt x="89916" y="128778"/>
                    <a:pt x="87122" y="135890"/>
                  </a:cubicBezTo>
                  <a:lnTo>
                    <a:pt x="26035" y="119126"/>
                  </a:lnTo>
                  <a:cubicBezTo>
                    <a:pt x="21971" y="118110"/>
                    <a:pt x="19177" y="114300"/>
                    <a:pt x="19177" y="110109"/>
                  </a:cubicBezTo>
                  <a:lnTo>
                    <a:pt x="19177" y="66675"/>
                  </a:lnTo>
                  <a:close/>
                  <a:moveTo>
                    <a:pt x="76200" y="28575"/>
                  </a:moveTo>
                  <a:lnTo>
                    <a:pt x="80518" y="19050"/>
                  </a:lnTo>
                  <a:lnTo>
                    <a:pt x="142875" y="19050"/>
                  </a:lnTo>
                  <a:cubicBezTo>
                    <a:pt x="148082" y="19050"/>
                    <a:pt x="152400" y="23368"/>
                    <a:pt x="152400" y="28575"/>
                  </a:cubicBezTo>
                  <a:lnTo>
                    <a:pt x="152400" y="38100"/>
                  </a:lnTo>
                  <a:lnTo>
                    <a:pt x="76200" y="38100"/>
                  </a:lnTo>
                  <a:lnTo>
                    <a:pt x="76200" y="28575"/>
                  </a:lnTo>
                  <a:close/>
                  <a:moveTo>
                    <a:pt x="104775" y="161925"/>
                  </a:moveTo>
                  <a:lnTo>
                    <a:pt x="104775" y="142875"/>
                  </a:lnTo>
                  <a:lnTo>
                    <a:pt x="123825" y="142875"/>
                  </a:lnTo>
                  <a:lnTo>
                    <a:pt x="123825" y="161925"/>
                  </a:lnTo>
                  <a:lnTo>
                    <a:pt x="104775" y="161925"/>
                  </a:lnTo>
                  <a:close/>
                  <a:moveTo>
                    <a:pt x="190500" y="200025"/>
                  </a:moveTo>
                  <a:lnTo>
                    <a:pt x="38100" y="200025"/>
                  </a:lnTo>
                  <a:cubicBezTo>
                    <a:pt x="32893" y="200025"/>
                    <a:pt x="28575" y="195707"/>
                    <a:pt x="28575" y="190500"/>
                  </a:cubicBezTo>
                  <a:lnTo>
                    <a:pt x="28575" y="139573"/>
                  </a:lnTo>
                  <a:lnTo>
                    <a:pt x="85725" y="155194"/>
                  </a:lnTo>
                  <a:lnTo>
                    <a:pt x="85725" y="161925"/>
                  </a:lnTo>
                  <a:cubicBezTo>
                    <a:pt x="85725" y="172466"/>
                    <a:pt x="94234" y="180975"/>
                    <a:pt x="104775" y="180975"/>
                  </a:cubicBezTo>
                  <a:lnTo>
                    <a:pt x="123825" y="180975"/>
                  </a:lnTo>
                  <a:cubicBezTo>
                    <a:pt x="134366" y="180975"/>
                    <a:pt x="142875" y="172466"/>
                    <a:pt x="142875" y="161925"/>
                  </a:cubicBezTo>
                  <a:lnTo>
                    <a:pt x="142875" y="155194"/>
                  </a:lnTo>
                  <a:lnTo>
                    <a:pt x="200025" y="139573"/>
                  </a:lnTo>
                  <a:lnTo>
                    <a:pt x="200025" y="190500"/>
                  </a:lnTo>
                  <a:cubicBezTo>
                    <a:pt x="200025" y="195707"/>
                    <a:pt x="195707" y="200025"/>
                    <a:pt x="190500" y="200025"/>
                  </a:cubicBezTo>
                  <a:close/>
                  <a:moveTo>
                    <a:pt x="9525" y="131191"/>
                  </a:moveTo>
                  <a:lnTo>
                    <a:pt x="9525" y="190500"/>
                  </a:lnTo>
                  <a:cubicBezTo>
                    <a:pt x="9525" y="206248"/>
                    <a:pt x="22352" y="219075"/>
                    <a:pt x="38100" y="219075"/>
                  </a:cubicBezTo>
                  <a:lnTo>
                    <a:pt x="190500" y="219075"/>
                  </a:lnTo>
                  <a:cubicBezTo>
                    <a:pt x="206248" y="219075"/>
                    <a:pt x="219075" y="206248"/>
                    <a:pt x="219075" y="190500"/>
                  </a:cubicBezTo>
                  <a:lnTo>
                    <a:pt x="219075" y="131191"/>
                  </a:lnTo>
                  <a:cubicBezTo>
                    <a:pt x="224917" y="125857"/>
                    <a:pt x="228600" y="118237"/>
                    <a:pt x="228600" y="109982"/>
                  </a:cubicBezTo>
                  <a:lnTo>
                    <a:pt x="228600" y="66675"/>
                  </a:lnTo>
                  <a:cubicBezTo>
                    <a:pt x="228600" y="50927"/>
                    <a:pt x="215773" y="38100"/>
                    <a:pt x="200025" y="38100"/>
                  </a:cubicBezTo>
                  <a:lnTo>
                    <a:pt x="171450" y="38100"/>
                  </a:lnTo>
                  <a:lnTo>
                    <a:pt x="171450" y="28575"/>
                  </a:lnTo>
                  <a:cubicBezTo>
                    <a:pt x="171450" y="12827"/>
                    <a:pt x="158623" y="0"/>
                    <a:pt x="142875" y="0"/>
                  </a:cubicBezTo>
                  <a:lnTo>
                    <a:pt x="85725" y="0"/>
                  </a:lnTo>
                  <a:cubicBezTo>
                    <a:pt x="69977" y="0"/>
                    <a:pt x="57150" y="12827"/>
                    <a:pt x="57150" y="28575"/>
                  </a:cubicBezTo>
                  <a:lnTo>
                    <a:pt x="57150" y="38100"/>
                  </a:lnTo>
                  <a:lnTo>
                    <a:pt x="28575" y="38100"/>
                  </a:lnTo>
                  <a:cubicBezTo>
                    <a:pt x="12827" y="38100"/>
                    <a:pt x="0" y="50927"/>
                    <a:pt x="0" y="66675"/>
                  </a:cubicBezTo>
                  <a:lnTo>
                    <a:pt x="0" y="109982"/>
                  </a:lnTo>
                  <a:cubicBezTo>
                    <a:pt x="0" y="118364"/>
                    <a:pt x="3683" y="125984"/>
                    <a:pt x="9525" y="131191"/>
                  </a:cubicBezTo>
                </a:path>
              </a:pathLst>
            </a:custGeom>
            <a:solidFill>
              <a:srgbClr val="FFFFFF"/>
            </a:solidFill>
          </p:spPr>
        </p:sp>
        <p:sp>
          <p:nvSpPr>
            <p:cNvPr id="23" name="Freeform 23"/>
            <p:cNvSpPr/>
            <p:nvPr/>
          </p:nvSpPr>
          <p:spPr>
            <a:xfrm>
              <a:off x="1978660" y="613918"/>
              <a:ext cx="76200" cy="19050"/>
            </a:xfrm>
            <a:custGeom>
              <a:avLst/>
              <a:gdLst/>
              <a:ahLst/>
              <a:cxnLst/>
              <a:rect l="l" t="t" r="r" b="b"/>
              <a:pathLst>
                <a:path w="76200" h="19050">
                  <a:moveTo>
                    <a:pt x="66675" y="0"/>
                  </a:moveTo>
                  <a:lnTo>
                    <a:pt x="9525" y="0"/>
                  </a:lnTo>
                  <a:cubicBezTo>
                    <a:pt x="4318" y="0"/>
                    <a:pt x="0" y="4318"/>
                    <a:pt x="0" y="9525"/>
                  </a:cubicBezTo>
                  <a:lnTo>
                    <a:pt x="4318" y="19050"/>
                  </a:lnTo>
                  <a:lnTo>
                    <a:pt x="66675" y="19050"/>
                  </a:lnTo>
                  <a:cubicBezTo>
                    <a:pt x="71882" y="19050"/>
                    <a:pt x="76200" y="14732"/>
                    <a:pt x="76200" y="9525"/>
                  </a:cubicBezTo>
                  <a:lnTo>
                    <a:pt x="71882" y="0"/>
                  </a:lnTo>
                </a:path>
              </a:pathLst>
            </a:custGeom>
            <a:solidFill>
              <a:srgbClr val="FFFFFF"/>
            </a:solidFill>
          </p:spPr>
        </p:sp>
        <p:sp>
          <p:nvSpPr>
            <p:cNvPr id="24" name="Freeform 24"/>
            <p:cNvSpPr/>
            <p:nvPr/>
          </p:nvSpPr>
          <p:spPr>
            <a:xfrm>
              <a:off x="1969897" y="540893"/>
              <a:ext cx="76454" cy="35052"/>
            </a:xfrm>
            <a:custGeom>
              <a:avLst/>
              <a:gdLst/>
              <a:ahLst/>
              <a:cxnLst/>
              <a:rect l="l" t="t" r="r" b="b"/>
              <a:pathLst>
                <a:path w="76454" h="35052">
                  <a:moveTo>
                    <a:pt x="1524" y="28067"/>
                  </a:moveTo>
                  <a:lnTo>
                    <a:pt x="6477" y="35052"/>
                  </a:lnTo>
                  <a:lnTo>
                    <a:pt x="12319" y="34925"/>
                  </a:lnTo>
                  <a:lnTo>
                    <a:pt x="68326" y="19812"/>
                  </a:lnTo>
                  <a:cubicBezTo>
                    <a:pt x="73406" y="18415"/>
                    <a:pt x="76454" y="13208"/>
                    <a:pt x="75057" y="8128"/>
                  </a:cubicBezTo>
                  <a:lnTo>
                    <a:pt x="68453" y="0"/>
                  </a:lnTo>
                  <a:lnTo>
                    <a:pt x="8128" y="16256"/>
                  </a:lnTo>
                  <a:cubicBezTo>
                    <a:pt x="3048" y="17653"/>
                    <a:pt x="0" y="22860"/>
                    <a:pt x="1397" y="27940"/>
                  </a:cubicBezTo>
                </a:path>
              </a:pathLst>
            </a:custGeom>
            <a:solidFill>
              <a:srgbClr val="FFFFFF"/>
            </a:solidFill>
          </p:spPr>
        </p:sp>
        <p:sp>
          <p:nvSpPr>
            <p:cNvPr id="25" name="Freeform 25"/>
            <p:cNvSpPr/>
            <p:nvPr/>
          </p:nvSpPr>
          <p:spPr>
            <a:xfrm>
              <a:off x="1947545" y="473710"/>
              <a:ext cx="71247" cy="49149"/>
            </a:xfrm>
            <a:custGeom>
              <a:avLst/>
              <a:gdLst/>
              <a:ahLst/>
              <a:cxnLst/>
              <a:rect l="l" t="t" r="r" b="b"/>
              <a:pathLst>
                <a:path w="71247" h="49149">
                  <a:moveTo>
                    <a:pt x="10922" y="49149"/>
                  </a:moveTo>
                  <a:lnTo>
                    <a:pt x="14224" y="48768"/>
                  </a:lnTo>
                  <a:lnTo>
                    <a:pt x="65151" y="19177"/>
                  </a:lnTo>
                  <a:cubicBezTo>
                    <a:pt x="69723" y="16510"/>
                    <a:pt x="71247" y="10668"/>
                    <a:pt x="68580" y="6096"/>
                  </a:cubicBezTo>
                  <a:lnTo>
                    <a:pt x="60071" y="0"/>
                  </a:lnTo>
                  <a:lnTo>
                    <a:pt x="6096" y="31369"/>
                  </a:lnTo>
                  <a:cubicBezTo>
                    <a:pt x="1524" y="34036"/>
                    <a:pt x="0" y="39878"/>
                    <a:pt x="2667" y="44450"/>
                  </a:cubicBezTo>
                  <a:lnTo>
                    <a:pt x="7620" y="49149"/>
                  </a:lnTo>
                </a:path>
              </a:pathLst>
            </a:custGeom>
            <a:solidFill>
              <a:srgbClr val="FFFFFF"/>
            </a:solidFill>
          </p:spPr>
        </p:sp>
        <p:sp>
          <p:nvSpPr>
            <p:cNvPr id="26" name="Freeform 26"/>
            <p:cNvSpPr/>
            <p:nvPr/>
          </p:nvSpPr>
          <p:spPr>
            <a:xfrm>
              <a:off x="1971421" y="669925"/>
              <a:ext cx="72390" cy="35052"/>
            </a:xfrm>
            <a:custGeom>
              <a:avLst/>
              <a:gdLst/>
              <a:ahLst/>
              <a:cxnLst/>
              <a:rect l="l" t="t" r="r" b="b"/>
              <a:pathLst>
                <a:path w="72390" h="35052">
                  <a:moveTo>
                    <a:pt x="66802" y="16256"/>
                  </a:moveTo>
                  <a:lnTo>
                    <a:pt x="11684" y="1397"/>
                  </a:lnTo>
                  <a:cubicBezTo>
                    <a:pt x="6604" y="0"/>
                    <a:pt x="1397" y="3048"/>
                    <a:pt x="0" y="8128"/>
                  </a:cubicBezTo>
                  <a:lnTo>
                    <a:pt x="1651" y="18415"/>
                  </a:lnTo>
                  <a:lnTo>
                    <a:pt x="61849" y="34671"/>
                  </a:lnTo>
                  <a:cubicBezTo>
                    <a:pt x="62738" y="34925"/>
                    <a:pt x="63500" y="35052"/>
                    <a:pt x="64389" y="35052"/>
                  </a:cubicBezTo>
                  <a:lnTo>
                    <a:pt x="72390" y="32258"/>
                  </a:lnTo>
                  <a:lnTo>
                    <a:pt x="71882" y="17653"/>
                  </a:lnTo>
                </a:path>
              </a:pathLst>
            </a:custGeom>
            <a:solidFill>
              <a:srgbClr val="FFFFFF"/>
            </a:solidFill>
          </p:spPr>
        </p:sp>
        <p:sp>
          <p:nvSpPr>
            <p:cNvPr id="27" name="Freeform 27"/>
            <p:cNvSpPr/>
            <p:nvPr/>
          </p:nvSpPr>
          <p:spPr>
            <a:xfrm>
              <a:off x="1949069" y="722630"/>
              <a:ext cx="68199" cy="49149"/>
            </a:xfrm>
            <a:custGeom>
              <a:avLst/>
              <a:gdLst/>
              <a:ahLst/>
              <a:cxnLst/>
              <a:rect l="l" t="t" r="r" b="b"/>
              <a:pathLst>
                <a:path w="68199" h="49149">
                  <a:moveTo>
                    <a:pt x="53975" y="47879"/>
                  </a:moveTo>
                  <a:lnTo>
                    <a:pt x="57150" y="49149"/>
                  </a:lnTo>
                  <a:lnTo>
                    <a:pt x="65278" y="47498"/>
                  </a:lnTo>
                  <a:lnTo>
                    <a:pt x="68199" y="34036"/>
                  </a:lnTo>
                  <a:lnTo>
                    <a:pt x="14224" y="2667"/>
                  </a:lnTo>
                  <a:cubicBezTo>
                    <a:pt x="9652" y="0"/>
                    <a:pt x="3810" y="1524"/>
                    <a:pt x="1143" y="6096"/>
                  </a:cubicBezTo>
                  <a:lnTo>
                    <a:pt x="0" y="16510"/>
                  </a:lnTo>
                  <a:lnTo>
                    <a:pt x="53975" y="47879"/>
                  </a:lnTo>
                </a:path>
              </a:pathLst>
            </a:custGeom>
            <a:solidFill>
              <a:srgbClr val="FFFFFF"/>
            </a:solidFill>
          </p:spPr>
        </p:sp>
        <p:sp>
          <p:nvSpPr>
            <p:cNvPr id="28" name="Freeform 28"/>
            <p:cNvSpPr/>
            <p:nvPr/>
          </p:nvSpPr>
          <p:spPr>
            <a:xfrm>
              <a:off x="1483360" y="613918"/>
              <a:ext cx="76200" cy="19050"/>
            </a:xfrm>
            <a:custGeom>
              <a:avLst/>
              <a:gdLst/>
              <a:ahLst/>
              <a:cxnLst/>
              <a:rect l="l" t="t" r="r" b="b"/>
              <a:pathLst>
                <a:path w="76200" h="19050">
                  <a:moveTo>
                    <a:pt x="9525" y="19050"/>
                  </a:moveTo>
                  <a:lnTo>
                    <a:pt x="66675" y="19050"/>
                  </a:lnTo>
                  <a:cubicBezTo>
                    <a:pt x="71882" y="19050"/>
                    <a:pt x="76200" y="14732"/>
                    <a:pt x="76200" y="9525"/>
                  </a:cubicBezTo>
                  <a:lnTo>
                    <a:pt x="71882" y="0"/>
                  </a:lnTo>
                  <a:lnTo>
                    <a:pt x="9525" y="0"/>
                  </a:lnTo>
                  <a:cubicBezTo>
                    <a:pt x="4318" y="0"/>
                    <a:pt x="0" y="4318"/>
                    <a:pt x="0" y="9525"/>
                  </a:cubicBezTo>
                  <a:lnTo>
                    <a:pt x="4318" y="19050"/>
                  </a:lnTo>
                </a:path>
              </a:pathLst>
            </a:custGeom>
            <a:solidFill>
              <a:srgbClr val="FFFFFF"/>
            </a:solidFill>
          </p:spPr>
        </p:sp>
        <p:sp>
          <p:nvSpPr>
            <p:cNvPr id="29" name="Freeform 29"/>
            <p:cNvSpPr/>
            <p:nvPr/>
          </p:nvSpPr>
          <p:spPr>
            <a:xfrm>
              <a:off x="1493139" y="540893"/>
              <a:ext cx="72390" cy="35052"/>
            </a:xfrm>
            <a:custGeom>
              <a:avLst/>
              <a:gdLst/>
              <a:ahLst/>
              <a:cxnLst/>
              <a:rect l="l" t="t" r="r" b="b"/>
              <a:pathLst>
                <a:path w="72390" h="35052">
                  <a:moveTo>
                    <a:pt x="6731" y="19812"/>
                  </a:moveTo>
                  <a:lnTo>
                    <a:pt x="61849" y="34671"/>
                  </a:lnTo>
                  <a:cubicBezTo>
                    <a:pt x="62738" y="34925"/>
                    <a:pt x="63500" y="35052"/>
                    <a:pt x="64389" y="35052"/>
                  </a:cubicBezTo>
                  <a:lnTo>
                    <a:pt x="72390" y="32258"/>
                  </a:lnTo>
                  <a:lnTo>
                    <a:pt x="71882" y="17653"/>
                  </a:lnTo>
                  <a:lnTo>
                    <a:pt x="11684" y="1397"/>
                  </a:lnTo>
                  <a:cubicBezTo>
                    <a:pt x="6604" y="0"/>
                    <a:pt x="1397" y="3048"/>
                    <a:pt x="0" y="8128"/>
                  </a:cubicBezTo>
                  <a:lnTo>
                    <a:pt x="1651" y="18415"/>
                  </a:lnTo>
                </a:path>
              </a:pathLst>
            </a:custGeom>
            <a:solidFill>
              <a:srgbClr val="FFFFFF"/>
            </a:solidFill>
          </p:spPr>
        </p:sp>
        <p:sp>
          <p:nvSpPr>
            <p:cNvPr id="30" name="Freeform 30"/>
            <p:cNvSpPr/>
            <p:nvPr/>
          </p:nvSpPr>
          <p:spPr>
            <a:xfrm>
              <a:off x="1520952" y="473710"/>
              <a:ext cx="68199" cy="49022"/>
            </a:xfrm>
            <a:custGeom>
              <a:avLst/>
              <a:gdLst/>
              <a:ahLst/>
              <a:cxnLst/>
              <a:rect l="l" t="t" r="r" b="b"/>
              <a:pathLst>
                <a:path w="68199" h="49022">
                  <a:moveTo>
                    <a:pt x="4572" y="19050"/>
                  </a:moveTo>
                  <a:lnTo>
                    <a:pt x="53975" y="47752"/>
                  </a:lnTo>
                  <a:cubicBezTo>
                    <a:pt x="55499" y="48641"/>
                    <a:pt x="57150" y="49022"/>
                    <a:pt x="58801" y="49022"/>
                  </a:cubicBezTo>
                  <a:lnTo>
                    <a:pt x="65278" y="47371"/>
                  </a:lnTo>
                  <a:lnTo>
                    <a:pt x="68199" y="34036"/>
                  </a:lnTo>
                  <a:lnTo>
                    <a:pt x="14224" y="2667"/>
                  </a:lnTo>
                  <a:cubicBezTo>
                    <a:pt x="9652" y="0"/>
                    <a:pt x="3810" y="1651"/>
                    <a:pt x="1143" y="6096"/>
                  </a:cubicBezTo>
                  <a:lnTo>
                    <a:pt x="0" y="16510"/>
                  </a:lnTo>
                </a:path>
              </a:pathLst>
            </a:custGeom>
            <a:solidFill>
              <a:srgbClr val="FFFFFF"/>
            </a:solidFill>
          </p:spPr>
        </p:sp>
        <p:sp>
          <p:nvSpPr>
            <p:cNvPr id="31" name="Freeform 31"/>
            <p:cNvSpPr/>
            <p:nvPr/>
          </p:nvSpPr>
          <p:spPr>
            <a:xfrm>
              <a:off x="1491869" y="669925"/>
              <a:ext cx="76327" cy="35052"/>
            </a:xfrm>
            <a:custGeom>
              <a:avLst/>
              <a:gdLst/>
              <a:ahLst/>
              <a:cxnLst/>
              <a:rect l="l" t="t" r="r" b="b"/>
              <a:pathLst>
                <a:path w="76327" h="35052">
                  <a:moveTo>
                    <a:pt x="63246" y="1397"/>
                  </a:moveTo>
                  <a:lnTo>
                    <a:pt x="8128" y="16256"/>
                  </a:lnTo>
                  <a:cubicBezTo>
                    <a:pt x="3048" y="17653"/>
                    <a:pt x="0" y="22860"/>
                    <a:pt x="1397" y="27940"/>
                  </a:cubicBezTo>
                  <a:lnTo>
                    <a:pt x="6350" y="35052"/>
                  </a:lnTo>
                  <a:lnTo>
                    <a:pt x="12192" y="34925"/>
                  </a:lnTo>
                  <a:lnTo>
                    <a:pt x="68199" y="19812"/>
                  </a:lnTo>
                  <a:cubicBezTo>
                    <a:pt x="73279" y="18415"/>
                    <a:pt x="76327" y="13208"/>
                    <a:pt x="74930" y="8128"/>
                  </a:cubicBezTo>
                  <a:lnTo>
                    <a:pt x="68326" y="0"/>
                  </a:lnTo>
                </a:path>
              </a:pathLst>
            </a:custGeom>
            <a:solidFill>
              <a:srgbClr val="FFFFFF"/>
            </a:solidFill>
          </p:spPr>
        </p:sp>
        <p:sp>
          <p:nvSpPr>
            <p:cNvPr id="32" name="Freeform 32"/>
            <p:cNvSpPr/>
            <p:nvPr/>
          </p:nvSpPr>
          <p:spPr>
            <a:xfrm>
              <a:off x="1519428" y="722630"/>
              <a:ext cx="71247" cy="49149"/>
            </a:xfrm>
            <a:custGeom>
              <a:avLst/>
              <a:gdLst/>
              <a:ahLst/>
              <a:cxnLst/>
              <a:rect l="l" t="t" r="r" b="b"/>
              <a:pathLst>
                <a:path w="71247" h="49149">
                  <a:moveTo>
                    <a:pt x="2667" y="44450"/>
                  </a:moveTo>
                  <a:lnTo>
                    <a:pt x="7620" y="49149"/>
                  </a:lnTo>
                  <a:lnTo>
                    <a:pt x="14224" y="48768"/>
                  </a:lnTo>
                  <a:lnTo>
                    <a:pt x="65151" y="19177"/>
                  </a:lnTo>
                  <a:cubicBezTo>
                    <a:pt x="69723" y="16510"/>
                    <a:pt x="71247" y="10668"/>
                    <a:pt x="68580" y="6096"/>
                  </a:cubicBezTo>
                  <a:lnTo>
                    <a:pt x="60071" y="0"/>
                  </a:lnTo>
                  <a:lnTo>
                    <a:pt x="6096" y="31369"/>
                  </a:lnTo>
                  <a:cubicBezTo>
                    <a:pt x="1524" y="34036"/>
                    <a:pt x="0" y="39878"/>
                    <a:pt x="2667" y="44450"/>
                  </a:cubicBezTo>
                </a:path>
              </a:pathLst>
            </a:custGeom>
            <a:solidFill>
              <a:srgbClr val="FFFFFF"/>
            </a:solidFill>
          </p:spPr>
        </p:sp>
      </p:grpSp>
      <p:grpSp>
        <p:nvGrpSpPr>
          <p:cNvPr id="33" name="Group 33"/>
          <p:cNvGrpSpPr>
            <a:grpSpLocks noChangeAspect="1"/>
          </p:cNvGrpSpPr>
          <p:nvPr/>
        </p:nvGrpSpPr>
        <p:grpSpPr>
          <a:xfrm>
            <a:off x="11027045" y="5187677"/>
            <a:ext cx="3517897" cy="4136974"/>
            <a:chOff x="0" y="0"/>
            <a:chExt cx="3517900" cy="4136974"/>
          </a:xfrm>
        </p:grpSpPr>
        <p:sp>
          <p:nvSpPr>
            <p:cNvPr id="34" name="Freeform 34"/>
            <p:cNvSpPr/>
            <p:nvPr/>
          </p:nvSpPr>
          <p:spPr>
            <a:xfrm>
              <a:off x="63500" y="63500"/>
              <a:ext cx="3390900" cy="4010025"/>
            </a:xfrm>
            <a:custGeom>
              <a:avLst/>
              <a:gdLst/>
              <a:ahLst/>
              <a:cxnLst/>
              <a:rect l="l" t="t" r="r" b="b"/>
              <a:pathLst>
                <a:path w="3390900" h="4010025">
                  <a:moveTo>
                    <a:pt x="3292348" y="4010025"/>
                  </a:moveTo>
                  <a:lnTo>
                    <a:pt x="98552" y="4010025"/>
                  </a:lnTo>
                  <a:cubicBezTo>
                    <a:pt x="44196" y="4010025"/>
                    <a:pt x="0" y="3965702"/>
                    <a:pt x="0" y="3911473"/>
                  </a:cubicBezTo>
                  <a:lnTo>
                    <a:pt x="0" y="98552"/>
                  </a:lnTo>
                  <a:cubicBezTo>
                    <a:pt x="0" y="44323"/>
                    <a:pt x="44323" y="0"/>
                    <a:pt x="98552" y="0"/>
                  </a:cubicBezTo>
                  <a:lnTo>
                    <a:pt x="3292348" y="0"/>
                  </a:lnTo>
                  <a:cubicBezTo>
                    <a:pt x="3346704" y="0"/>
                    <a:pt x="3390900" y="44323"/>
                    <a:pt x="3390900" y="98552"/>
                  </a:cubicBezTo>
                  <a:lnTo>
                    <a:pt x="3390900" y="3911346"/>
                  </a:lnTo>
                  <a:cubicBezTo>
                    <a:pt x="3390900" y="3965702"/>
                    <a:pt x="3346577" y="4009898"/>
                    <a:pt x="3292348" y="4009898"/>
                  </a:cubicBezTo>
                </a:path>
              </a:pathLst>
            </a:custGeom>
            <a:solidFill>
              <a:srgbClr val="2B2B2B"/>
            </a:solidFill>
          </p:spPr>
        </p:sp>
        <p:sp>
          <p:nvSpPr>
            <p:cNvPr id="35" name="Freeform 35"/>
            <p:cNvSpPr/>
            <p:nvPr/>
          </p:nvSpPr>
          <p:spPr>
            <a:xfrm>
              <a:off x="1568450" y="863346"/>
              <a:ext cx="74549" cy="143383"/>
            </a:xfrm>
            <a:custGeom>
              <a:avLst/>
              <a:gdLst/>
              <a:ahLst/>
              <a:cxnLst/>
              <a:rect l="l" t="t" r="r" b="b"/>
              <a:pathLst>
                <a:path w="74549" h="143383">
                  <a:moveTo>
                    <a:pt x="74549" y="143383"/>
                  </a:moveTo>
                  <a:lnTo>
                    <a:pt x="0" y="143383"/>
                  </a:lnTo>
                  <a:lnTo>
                    <a:pt x="0" y="0"/>
                  </a:lnTo>
                  <a:lnTo>
                    <a:pt x="74549" y="0"/>
                  </a:lnTo>
                  <a:lnTo>
                    <a:pt x="74549" y="143383"/>
                  </a:lnTo>
                </a:path>
              </a:pathLst>
            </a:custGeom>
            <a:solidFill>
              <a:srgbClr val="FFFFFF"/>
            </a:solidFill>
          </p:spPr>
        </p:sp>
        <p:sp>
          <p:nvSpPr>
            <p:cNvPr id="36" name="Freeform 36"/>
            <p:cNvSpPr/>
            <p:nvPr/>
          </p:nvSpPr>
          <p:spPr>
            <a:xfrm>
              <a:off x="1428750" y="683133"/>
              <a:ext cx="81661" cy="81788"/>
            </a:xfrm>
            <a:custGeom>
              <a:avLst/>
              <a:gdLst/>
              <a:ahLst/>
              <a:cxnLst/>
              <a:rect l="l" t="t" r="r" b="b"/>
              <a:pathLst>
                <a:path w="81661" h="81788">
                  <a:moveTo>
                    <a:pt x="7747" y="26670"/>
                  </a:moveTo>
                  <a:cubicBezTo>
                    <a:pt x="0" y="44958"/>
                    <a:pt x="8509" y="66040"/>
                    <a:pt x="26797" y="73914"/>
                  </a:cubicBezTo>
                  <a:cubicBezTo>
                    <a:pt x="45085" y="81788"/>
                    <a:pt x="66167" y="73152"/>
                    <a:pt x="73914" y="54864"/>
                  </a:cubicBezTo>
                  <a:cubicBezTo>
                    <a:pt x="81661" y="36576"/>
                    <a:pt x="73152" y="15494"/>
                    <a:pt x="54864" y="7747"/>
                  </a:cubicBezTo>
                  <a:cubicBezTo>
                    <a:pt x="36576" y="0"/>
                    <a:pt x="15494" y="8509"/>
                    <a:pt x="7747" y="26797"/>
                  </a:cubicBezTo>
                </a:path>
              </a:pathLst>
            </a:custGeom>
            <a:solidFill>
              <a:srgbClr val="FFFFFF"/>
            </a:solidFill>
          </p:spPr>
        </p:sp>
        <p:sp>
          <p:nvSpPr>
            <p:cNvPr id="37" name="Freeform 37"/>
            <p:cNvSpPr/>
            <p:nvPr/>
          </p:nvSpPr>
          <p:spPr>
            <a:xfrm>
              <a:off x="1564894" y="765048"/>
              <a:ext cx="81661" cy="82042"/>
            </a:xfrm>
            <a:custGeom>
              <a:avLst/>
              <a:gdLst/>
              <a:ahLst/>
              <a:cxnLst/>
              <a:rect l="l" t="t" r="r" b="b"/>
              <a:pathLst>
                <a:path w="81661" h="82042">
                  <a:moveTo>
                    <a:pt x="7747" y="26924"/>
                  </a:moveTo>
                  <a:cubicBezTo>
                    <a:pt x="0" y="45212"/>
                    <a:pt x="8509" y="66294"/>
                    <a:pt x="26797" y="74168"/>
                  </a:cubicBezTo>
                  <a:cubicBezTo>
                    <a:pt x="45085" y="82042"/>
                    <a:pt x="66167" y="73406"/>
                    <a:pt x="73914" y="55118"/>
                  </a:cubicBezTo>
                  <a:cubicBezTo>
                    <a:pt x="81661" y="36830"/>
                    <a:pt x="73152" y="15748"/>
                    <a:pt x="54864" y="7874"/>
                  </a:cubicBezTo>
                  <a:cubicBezTo>
                    <a:pt x="36576" y="0"/>
                    <a:pt x="15494" y="8636"/>
                    <a:pt x="7747" y="26924"/>
                  </a:cubicBezTo>
                </a:path>
              </a:pathLst>
            </a:custGeom>
            <a:solidFill>
              <a:srgbClr val="FFFFFF"/>
            </a:solidFill>
          </p:spPr>
        </p:sp>
        <p:sp>
          <p:nvSpPr>
            <p:cNvPr id="38" name="Freeform 38"/>
            <p:cNvSpPr/>
            <p:nvPr/>
          </p:nvSpPr>
          <p:spPr>
            <a:xfrm>
              <a:off x="1701038" y="633095"/>
              <a:ext cx="81661" cy="82042"/>
            </a:xfrm>
            <a:custGeom>
              <a:avLst/>
              <a:gdLst/>
              <a:ahLst/>
              <a:cxnLst/>
              <a:rect l="l" t="t" r="r" b="b"/>
              <a:pathLst>
                <a:path w="81661" h="82042">
                  <a:moveTo>
                    <a:pt x="7747" y="26924"/>
                  </a:moveTo>
                  <a:cubicBezTo>
                    <a:pt x="0" y="45212"/>
                    <a:pt x="8509" y="66294"/>
                    <a:pt x="26797" y="74168"/>
                  </a:cubicBezTo>
                  <a:cubicBezTo>
                    <a:pt x="45085" y="82042"/>
                    <a:pt x="66167" y="73406"/>
                    <a:pt x="73914" y="55118"/>
                  </a:cubicBezTo>
                  <a:cubicBezTo>
                    <a:pt x="81661" y="36830"/>
                    <a:pt x="73152" y="15748"/>
                    <a:pt x="54864" y="7874"/>
                  </a:cubicBezTo>
                  <a:cubicBezTo>
                    <a:pt x="36576" y="0"/>
                    <a:pt x="15494" y="8636"/>
                    <a:pt x="7747" y="26924"/>
                  </a:cubicBezTo>
                </a:path>
              </a:pathLst>
            </a:custGeom>
            <a:solidFill>
              <a:srgbClr val="FFFFFF"/>
            </a:solidFill>
          </p:spPr>
        </p:sp>
        <p:sp>
          <p:nvSpPr>
            <p:cNvPr id="39" name="Freeform 39"/>
            <p:cNvSpPr/>
            <p:nvPr/>
          </p:nvSpPr>
          <p:spPr>
            <a:xfrm>
              <a:off x="1837182" y="667258"/>
              <a:ext cx="81661" cy="82042"/>
            </a:xfrm>
            <a:custGeom>
              <a:avLst/>
              <a:gdLst/>
              <a:ahLst/>
              <a:cxnLst/>
              <a:rect l="l" t="t" r="r" b="b"/>
              <a:pathLst>
                <a:path w="81661" h="82042">
                  <a:moveTo>
                    <a:pt x="7747" y="26924"/>
                  </a:moveTo>
                  <a:cubicBezTo>
                    <a:pt x="0" y="45212"/>
                    <a:pt x="8509" y="66294"/>
                    <a:pt x="26797" y="74168"/>
                  </a:cubicBezTo>
                  <a:cubicBezTo>
                    <a:pt x="45085" y="82042"/>
                    <a:pt x="66167" y="73406"/>
                    <a:pt x="73914" y="55118"/>
                  </a:cubicBezTo>
                  <a:cubicBezTo>
                    <a:pt x="81661" y="36830"/>
                    <a:pt x="73152" y="15748"/>
                    <a:pt x="54864" y="7874"/>
                  </a:cubicBezTo>
                  <a:cubicBezTo>
                    <a:pt x="36576" y="0"/>
                    <a:pt x="15494" y="8636"/>
                    <a:pt x="7747" y="26924"/>
                  </a:cubicBezTo>
                </a:path>
              </a:pathLst>
            </a:custGeom>
            <a:solidFill>
              <a:srgbClr val="FFFFFF"/>
            </a:solidFill>
          </p:spPr>
        </p:sp>
        <p:sp>
          <p:nvSpPr>
            <p:cNvPr id="40" name="Freeform 40"/>
            <p:cNvSpPr/>
            <p:nvPr/>
          </p:nvSpPr>
          <p:spPr>
            <a:xfrm>
              <a:off x="1968119" y="451231"/>
              <a:ext cx="81661" cy="82042"/>
            </a:xfrm>
            <a:custGeom>
              <a:avLst/>
              <a:gdLst/>
              <a:ahLst/>
              <a:cxnLst/>
              <a:rect l="l" t="t" r="r" b="b"/>
              <a:pathLst>
                <a:path w="81661" h="82042">
                  <a:moveTo>
                    <a:pt x="7747" y="26924"/>
                  </a:moveTo>
                  <a:cubicBezTo>
                    <a:pt x="0" y="45212"/>
                    <a:pt x="8509" y="66294"/>
                    <a:pt x="26797" y="74168"/>
                  </a:cubicBezTo>
                  <a:cubicBezTo>
                    <a:pt x="45085" y="82042"/>
                    <a:pt x="66167" y="73406"/>
                    <a:pt x="73914" y="55118"/>
                  </a:cubicBezTo>
                  <a:cubicBezTo>
                    <a:pt x="81661" y="36830"/>
                    <a:pt x="73152" y="15748"/>
                    <a:pt x="54864" y="7874"/>
                  </a:cubicBezTo>
                  <a:cubicBezTo>
                    <a:pt x="36576" y="0"/>
                    <a:pt x="15494" y="8636"/>
                    <a:pt x="7747" y="26924"/>
                  </a:cubicBezTo>
                </a:path>
              </a:pathLst>
            </a:custGeom>
            <a:solidFill>
              <a:srgbClr val="FFFFFF"/>
            </a:solidFill>
          </p:spPr>
        </p:sp>
        <p:sp>
          <p:nvSpPr>
            <p:cNvPr id="41" name="Freeform 41"/>
            <p:cNvSpPr/>
            <p:nvPr/>
          </p:nvSpPr>
          <p:spPr>
            <a:xfrm>
              <a:off x="1432306" y="787654"/>
              <a:ext cx="74549" cy="219075"/>
            </a:xfrm>
            <a:custGeom>
              <a:avLst/>
              <a:gdLst/>
              <a:ahLst/>
              <a:cxnLst/>
              <a:rect l="l" t="t" r="r" b="b"/>
              <a:pathLst>
                <a:path w="74549" h="219075">
                  <a:moveTo>
                    <a:pt x="74549" y="219075"/>
                  </a:moveTo>
                  <a:lnTo>
                    <a:pt x="0" y="219075"/>
                  </a:lnTo>
                  <a:lnTo>
                    <a:pt x="0" y="0"/>
                  </a:lnTo>
                  <a:lnTo>
                    <a:pt x="74549" y="0"/>
                  </a:lnTo>
                  <a:lnTo>
                    <a:pt x="74549" y="219075"/>
                  </a:lnTo>
                </a:path>
              </a:pathLst>
            </a:custGeom>
            <a:solidFill>
              <a:srgbClr val="FFFFFF"/>
            </a:solidFill>
          </p:spPr>
        </p:sp>
        <p:sp>
          <p:nvSpPr>
            <p:cNvPr id="42" name="Freeform 42"/>
            <p:cNvSpPr/>
            <p:nvPr/>
          </p:nvSpPr>
          <p:spPr>
            <a:xfrm>
              <a:off x="1704594" y="723773"/>
              <a:ext cx="74549" cy="282956"/>
            </a:xfrm>
            <a:custGeom>
              <a:avLst/>
              <a:gdLst/>
              <a:ahLst/>
              <a:cxnLst/>
              <a:rect l="l" t="t" r="r" b="b"/>
              <a:pathLst>
                <a:path w="74549" h="282956">
                  <a:moveTo>
                    <a:pt x="74549" y="282956"/>
                  </a:moveTo>
                  <a:lnTo>
                    <a:pt x="0" y="282956"/>
                  </a:lnTo>
                  <a:lnTo>
                    <a:pt x="0" y="0"/>
                  </a:lnTo>
                  <a:lnTo>
                    <a:pt x="74549" y="0"/>
                  </a:lnTo>
                  <a:lnTo>
                    <a:pt x="74549" y="282956"/>
                  </a:lnTo>
                </a:path>
              </a:pathLst>
            </a:custGeom>
            <a:solidFill>
              <a:srgbClr val="FFFFFF"/>
            </a:solidFill>
          </p:spPr>
        </p:sp>
        <p:sp>
          <p:nvSpPr>
            <p:cNvPr id="43" name="Freeform 43"/>
            <p:cNvSpPr/>
            <p:nvPr/>
          </p:nvSpPr>
          <p:spPr>
            <a:xfrm>
              <a:off x="1840738" y="787654"/>
              <a:ext cx="74549" cy="219075"/>
            </a:xfrm>
            <a:custGeom>
              <a:avLst/>
              <a:gdLst/>
              <a:ahLst/>
              <a:cxnLst/>
              <a:rect l="l" t="t" r="r" b="b"/>
              <a:pathLst>
                <a:path w="74549" h="219075">
                  <a:moveTo>
                    <a:pt x="74549" y="219075"/>
                  </a:moveTo>
                  <a:lnTo>
                    <a:pt x="0" y="219075"/>
                  </a:lnTo>
                  <a:lnTo>
                    <a:pt x="0" y="0"/>
                  </a:lnTo>
                  <a:lnTo>
                    <a:pt x="74549" y="0"/>
                  </a:lnTo>
                  <a:lnTo>
                    <a:pt x="74549" y="219075"/>
                  </a:lnTo>
                </a:path>
              </a:pathLst>
            </a:custGeom>
            <a:solidFill>
              <a:srgbClr val="FFFFFF"/>
            </a:solidFill>
          </p:spPr>
        </p:sp>
        <p:sp>
          <p:nvSpPr>
            <p:cNvPr id="44" name="Freeform 44"/>
            <p:cNvSpPr/>
            <p:nvPr/>
          </p:nvSpPr>
          <p:spPr>
            <a:xfrm>
              <a:off x="1978152" y="571500"/>
              <a:ext cx="74549" cy="435229"/>
            </a:xfrm>
            <a:custGeom>
              <a:avLst/>
              <a:gdLst/>
              <a:ahLst/>
              <a:cxnLst/>
              <a:rect l="l" t="t" r="r" b="b"/>
              <a:pathLst>
                <a:path w="74549" h="435229">
                  <a:moveTo>
                    <a:pt x="74549" y="435229"/>
                  </a:moveTo>
                  <a:lnTo>
                    <a:pt x="0" y="435229"/>
                  </a:lnTo>
                  <a:lnTo>
                    <a:pt x="0" y="0"/>
                  </a:lnTo>
                  <a:lnTo>
                    <a:pt x="74549" y="0"/>
                  </a:lnTo>
                  <a:lnTo>
                    <a:pt x="74549" y="435229"/>
                  </a:lnTo>
                </a:path>
              </a:pathLst>
            </a:custGeom>
            <a:solidFill>
              <a:srgbClr val="FFFFFF"/>
            </a:solidFill>
          </p:spPr>
        </p:sp>
        <p:sp>
          <p:nvSpPr>
            <p:cNvPr id="45" name="Freeform 45"/>
            <p:cNvSpPr/>
            <p:nvPr/>
          </p:nvSpPr>
          <p:spPr>
            <a:xfrm>
              <a:off x="2114296" y="461391"/>
              <a:ext cx="74549" cy="545338"/>
            </a:xfrm>
            <a:custGeom>
              <a:avLst/>
              <a:gdLst/>
              <a:ahLst/>
              <a:cxnLst/>
              <a:rect l="l" t="t" r="r" b="b"/>
              <a:pathLst>
                <a:path w="74549" h="545338">
                  <a:moveTo>
                    <a:pt x="74549" y="545338"/>
                  </a:moveTo>
                  <a:lnTo>
                    <a:pt x="0" y="545338"/>
                  </a:lnTo>
                  <a:lnTo>
                    <a:pt x="0" y="0"/>
                  </a:lnTo>
                  <a:lnTo>
                    <a:pt x="74549" y="0"/>
                  </a:lnTo>
                  <a:lnTo>
                    <a:pt x="74549" y="545338"/>
                  </a:lnTo>
                </a:path>
              </a:pathLst>
            </a:custGeom>
            <a:solidFill>
              <a:srgbClr val="FFFFFF"/>
            </a:solidFill>
          </p:spPr>
        </p:sp>
        <p:sp>
          <p:nvSpPr>
            <p:cNvPr id="46" name="Freeform 46"/>
            <p:cNvSpPr/>
            <p:nvPr/>
          </p:nvSpPr>
          <p:spPr>
            <a:xfrm>
              <a:off x="1370965" y="441198"/>
              <a:ext cx="715645" cy="377952"/>
            </a:xfrm>
            <a:custGeom>
              <a:avLst/>
              <a:gdLst/>
              <a:ahLst/>
              <a:cxnLst/>
              <a:rect l="l" t="t" r="r" b="b"/>
              <a:pathLst>
                <a:path w="715645" h="377952">
                  <a:moveTo>
                    <a:pt x="707136" y="127"/>
                  </a:moveTo>
                  <a:lnTo>
                    <a:pt x="626745" y="36322"/>
                  </a:lnTo>
                  <a:lnTo>
                    <a:pt x="502285" y="254254"/>
                  </a:lnTo>
                  <a:lnTo>
                    <a:pt x="367792" y="206248"/>
                  </a:lnTo>
                  <a:lnTo>
                    <a:pt x="238252" y="351409"/>
                  </a:lnTo>
                  <a:lnTo>
                    <a:pt x="98044" y="270129"/>
                  </a:lnTo>
                  <a:lnTo>
                    <a:pt x="0" y="337312"/>
                  </a:lnTo>
                  <a:lnTo>
                    <a:pt x="0" y="362585"/>
                  </a:lnTo>
                  <a:lnTo>
                    <a:pt x="98933" y="294767"/>
                  </a:lnTo>
                  <a:lnTo>
                    <a:pt x="242443" y="377952"/>
                  </a:lnTo>
                  <a:lnTo>
                    <a:pt x="373888" y="230632"/>
                  </a:lnTo>
                  <a:lnTo>
                    <a:pt x="511683" y="279781"/>
                  </a:lnTo>
                  <a:lnTo>
                    <a:pt x="641350" y="52578"/>
                  </a:lnTo>
                  <a:lnTo>
                    <a:pt x="715645" y="19050"/>
                  </a:lnTo>
                  <a:lnTo>
                    <a:pt x="707136" y="0"/>
                  </a:lnTo>
                </a:path>
              </a:pathLst>
            </a:custGeom>
            <a:solidFill>
              <a:srgbClr val="FFFFFF"/>
            </a:solidFill>
          </p:spPr>
        </p:sp>
        <p:sp>
          <p:nvSpPr>
            <p:cNvPr id="47" name="Freeform 47"/>
            <p:cNvSpPr/>
            <p:nvPr/>
          </p:nvSpPr>
          <p:spPr>
            <a:xfrm>
              <a:off x="2048256" y="425831"/>
              <a:ext cx="59309" cy="66675"/>
            </a:xfrm>
            <a:custGeom>
              <a:avLst/>
              <a:gdLst/>
              <a:ahLst/>
              <a:cxnLst/>
              <a:rect l="l" t="t" r="r" b="b"/>
              <a:pathLst>
                <a:path w="59309" h="66675">
                  <a:moveTo>
                    <a:pt x="0" y="0"/>
                  </a:moveTo>
                  <a:lnTo>
                    <a:pt x="29464" y="26924"/>
                  </a:lnTo>
                  <a:lnTo>
                    <a:pt x="22479" y="66675"/>
                  </a:lnTo>
                  <a:lnTo>
                    <a:pt x="59309" y="16891"/>
                  </a:lnTo>
                  <a:lnTo>
                    <a:pt x="254" y="0"/>
                  </a:lnTo>
                  <a:close/>
                </a:path>
              </a:pathLst>
            </a:custGeom>
            <a:solidFill>
              <a:srgbClr val="FFFFFF"/>
            </a:solidFill>
          </p:spPr>
        </p:sp>
      </p:grpSp>
      <p:sp>
        <p:nvSpPr>
          <p:cNvPr id="48" name="TextBox 48"/>
          <p:cNvSpPr txBox="1"/>
          <p:nvPr/>
        </p:nvSpPr>
        <p:spPr>
          <a:xfrm>
            <a:off x="3852129" y="6410201"/>
            <a:ext cx="2484730" cy="2575093"/>
          </a:xfrm>
          <a:prstGeom prst="rect">
            <a:avLst/>
          </a:prstGeom>
        </p:spPr>
        <p:txBody>
          <a:bodyPr lIns="0" tIns="0" rIns="0" bIns="0" rtlCol="0" anchor="t">
            <a:spAutoFit/>
          </a:bodyPr>
          <a:lstStyle/>
          <a:p>
            <a:pPr algn="ctr">
              <a:lnSpc>
                <a:spcPts val="2794"/>
              </a:lnSpc>
            </a:pPr>
            <a:r>
              <a:rPr lang="en-US" sz="2475">
                <a:solidFill>
                  <a:srgbClr val="FFFFFF"/>
                </a:solidFill>
                <a:latin typeface="Montserrat Bold"/>
              </a:rPr>
              <a:t>Software Development</a:t>
            </a:r>
          </a:p>
          <a:p>
            <a:pPr algn="ctr">
              <a:lnSpc>
                <a:spcPts val="2652"/>
              </a:lnSpc>
            </a:pPr>
            <a:r>
              <a:rPr lang="en-US" sz="1911">
                <a:solidFill>
                  <a:srgbClr val="FFFFFF"/>
                </a:solidFill>
                <a:latin typeface="Montserrat Semi-Bold"/>
              </a:rPr>
              <a:t>Understand and develop the client's product idea and deliver a working software</a:t>
            </a:r>
          </a:p>
        </p:txBody>
      </p:sp>
      <p:sp>
        <p:nvSpPr>
          <p:cNvPr id="49" name="TextBox 49"/>
          <p:cNvSpPr txBox="1"/>
          <p:nvPr/>
        </p:nvSpPr>
        <p:spPr>
          <a:xfrm>
            <a:off x="7716069" y="6452368"/>
            <a:ext cx="2490178" cy="2196036"/>
          </a:xfrm>
          <a:prstGeom prst="rect">
            <a:avLst/>
          </a:prstGeom>
        </p:spPr>
        <p:txBody>
          <a:bodyPr lIns="0" tIns="0" rIns="0" bIns="0" rtlCol="0" anchor="t">
            <a:spAutoFit/>
          </a:bodyPr>
          <a:lstStyle/>
          <a:p>
            <a:pPr algn="ctr">
              <a:lnSpc>
                <a:spcPts val="2794"/>
              </a:lnSpc>
            </a:pPr>
            <a:r>
              <a:rPr lang="en-US" sz="2475">
                <a:solidFill>
                  <a:srgbClr val="FFFFFF"/>
                </a:solidFill>
                <a:latin typeface="Montserrat Bold"/>
              </a:rPr>
              <a:t>Web App Development</a:t>
            </a:r>
          </a:p>
          <a:p>
            <a:pPr algn="ctr">
              <a:lnSpc>
                <a:spcPts val="2652"/>
              </a:lnSpc>
            </a:pPr>
            <a:r>
              <a:rPr lang="en-US" sz="1911">
                <a:solidFill>
                  <a:srgbClr val="FFFFFF"/>
                </a:solidFill>
                <a:latin typeface="Montserrat Semi-Bold"/>
              </a:rPr>
              <a:t>Develops business- critical applications and development services</a:t>
            </a:r>
          </a:p>
        </p:txBody>
      </p:sp>
      <p:sp>
        <p:nvSpPr>
          <p:cNvPr id="50" name="TextBox 50"/>
          <p:cNvSpPr txBox="1"/>
          <p:nvPr/>
        </p:nvSpPr>
        <p:spPr>
          <a:xfrm>
            <a:off x="11452479" y="7217445"/>
            <a:ext cx="2712482" cy="1678057"/>
          </a:xfrm>
          <a:prstGeom prst="rect">
            <a:avLst/>
          </a:prstGeom>
        </p:spPr>
        <p:txBody>
          <a:bodyPr lIns="0" tIns="0" rIns="0" bIns="0" rtlCol="0" anchor="t">
            <a:spAutoFit/>
          </a:bodyPr>
          <a:lstStyle/>
          <a:p>
            <a:pPr algn="ctr">
              <a:lnSpc>
                <a:spcPts val="2652"/>
              </a:lnSpc>
            </a:pPr>
            <a:r>
              <a:rPr lang="en-US" sz="1911">
                <a:solidFill>
                  <a:srgbClr val="FFFFFF"/>
                </a:solidFill>
                <a:latin typeface="Montserrat Semi-Bold"/>
              </a:rPr>
              <a:t>Partnered with several companies to provide a unique interning experience for students. </a:t>
            </a:r>
          </a:p>
        </p:txBody>
      </p:sp>
      <p:sp>
        <p:nvSpPr>
          <p:cNvPr id="51" name="TextBox 51"/>
          <p:cNvSpPr txBox="1"/>
          <p:nvPr/>
        </p:nvSpPr>
        <p:spPr>
          <a:xfrm>
            <a:off x="11813315" y="6565440"/>
            <a:ext cx="1981838" cy="440979"/>
          </a:xfrm>
          <a:prstGeom prst="rect">
            <a:avLst/>
          </a:prstGeom>
        </p:spPr>
        <p:txBody>
          <a:bodyPr lIns="0" tIns="0" rIns="0" bIns="0" rtlCol="0" anchor="t">
            <a:spAutoFit/>
          </a:bodyPr>
          <a:lstStyle/>
          <a:p>
            <a:pPr algn="l">
              <a:lnSpc>
                <a:spcPts val="3599"/>
              </a:lnSpc>
            </a:pPr>
            <a:r>
              <a:rPr lang="en-US" sz="2570">
                <a:solidFill>
                  <a:srgbClr val="FFFFFF"/>
                </a:solidFill>
                <a:latin typeface="Montserrat Bold"/>
              </a:rPr>
              <a:t>Internships</a:t>
            </a:r>
          </a:p>
        </p:txBody>
      </p:sp>
      <p:sp>
        <p:nvSpPr>
          <p:cNvPr id="52" name="TextBox 52"/>
          <p:cNvSpPr txBox="1"/>
          <p:nvPr/>
        </p:nvSpPr>
        <p:spPr>
          <a:xfrm>
            <a:off x="2394623" y="1051122"/>
            <a:ext cx="13114896" cy="839191"/>
          </a:xfrm>
          <a:prstGeom prst="rect">
            <a:avLst/>
          </a:prstGeom>
        </p:spPr>
        <p:txBody>
          <a:bodyPr lIns="0" tIns="0" rIns="0" bIns="0" rtlCol="0" anchor="t">
            <a:spAutoFit/>
          </a:bodyPr>
          <a:lstStyle/>
          <a:p>
            <a:pPr algn="l">
              <a:lnSpc>
                <a:spcPts val="6894"/>
              </a:lnSpc>
            </a:pPr>
            <a:r>
              <a:rPr lang="en-US" sz="4924">
                <a:solidFill>
                  <a:srgbClr val="2B2B2B"/>
                </a:solidFill>
                <a:latin typeface="Montserrat Ultra-Bold"/>
              </a:rPr>
              <a:t>SERVICES OFFERED BY THE COMPANY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139715" y="4356945"/>
            <a:ext cx="5991158" cy="3476625"/>
            <a:chOff x="0" y="0"/>
            <a:chExt cx="5991162" cy="3476625"/>
          </a:xfrm>
        </p:grpSpPr>
        <p:sp>
          <p:nvSpPr>
            <p:cNvPr id="3" name="Freeform 3"/>
            <p:cNvSpPr/>
            <p:nvPr/>
          </p:nvSpPr>
          <p:spPr>
            <a:xfrm>
              <a:off x="0" y="0"/>
              <a:ext cx="5991098" cy="3476625"/>
            </a:xfrm>
            <a:custGeom>
              <a:avLst/>
              <a:gdLst/>
              <a:ahLst/>
              <a:cxnLst/>
              <a:rect l="l" t="t" r="r" b="b"/>
              <a:pathLst>
                <a:path w="5991098" h="3476625">
                  <a:moveTo>
                    <a:pt x="5908675" y="3476625"/>
                  </a:moveTo>
                  <a:lnTo>
                    <a:pt x="82423" y="3476625"/>
                  </a:lnTo>
                  <a:cubicBezTo>
                    <a:pt x="36957" y="3476625"/>
                    <a:pt x="0" y="3439668"/>
                    <a:pt x="0" y="3394202"/>
                  </a:cubicBezTo>
                  <a:lnTo>
                    <a:pt x="0" y="82423"/>
                  </a:lnTo>
                  <a:cubicBezTo>
                    <a:pt x="0" y="36957"/>
                    <a:pt x="36957" y="0"/>
                    <a:pt x="82423" y="0"/>
                  </a:cubicBezTo>
                  <a:lnTo>
                    <a:pt x="5908675" y="0"/>
                  </a:lnTo>
                  <a:cubicBezTo>
                    <a:pt x="5954141" y="0"/>
                    <a:pt x="5991098" y="36957"/>
                    <a:pt x="5991098" y="82423"/>
                  </a:cubicBezTo>
                  <a:lnTo>
                    <a:pt x="5991098" y="3394202"/>
                  </a:lnTo>
                  <a:cubicBezTo>
                    <a:pt x="5991098" y="3439668"/>
                    <a:pt x="5954141" y="3476625"/>
                    <a:pt x="5908675" y="3476625"/>
                  </a:cubicBezTo>
                </a:path>
              </a:pathLst>
            </a:custGeom>
            <a:solidFill>
              <a:srgbClr val="2B2B2B"/>
            </a:solidFill>
          </p:spPr>
        </p:sp>
      </p:grpSp>
      <p:grpSp>
        <p:nvGrpSpPr>
          <p:cNvPr id="4" name="Group 4"/>
          <p:cNvGrpSpPr>
            <a:grpSpLocks noChangeAspect="1"/>
          </p:cNvGrpSpPr>
          <p:nvPr/>
        </p:nvGrpSpPr>
        <p:grpSpPr>
          <a:xfrm>
            <a:off x="2155412" y="2340759"/>
            <a:ext cx="8289446" cy="5600748"/>
            <a:chOff x="0" y="0"/>
            <a:chExt cx="11052594" cy="7467664"/>
          </a:xfrm>
        </p:grpSpPr>
        <p:sp>
          <p:nvSpPr>
            <p:cNvPr id="5" name="Freeform 5"/>
            <p:cNvSpPr/>
            <p:nvPr/>
          </p:nvSpPr>
          <p:spPr>
            <a:xfrm>
              <a:off x="0" y="0"/>
              <a:ext cx="11052556" cy="7467600"/>
            </a:xfrm>
            <a:custGeom>
              <a:avLst/>
              <a:gdLst/>
              <a:ahLst/>
              <a:cxnLst/>
              <a:rect l="l" t="t" r="r" b="b"/>
              <a:pathLst>
                <a:path w="11052556" h="7467600">
                  <a:moveTo>
                    <a:pt x="0" y="0"/>
                  </a:moveTo>
                  <a:lnTo>
                    <a:pt x="0" y="7467600"/>
                  </a:lnTo>
                  <a:lnTo>
                    <a:pt x="6299581" y="7467600"/>
                  </a:lnTo>
                  <a:lnTo>
                    <a:pt x="6406515" y="7446264"/>
                  </a:lnTo>
                  <a:cubicBezTo>
                    <a:pt x="6474206" y="7427849"/>
                    <a:pt x="6538341" y="7400925"/>
                    <a:pt x="6598920" y="7365365"/>
                  </a:cubicBezTo>
                  <a:cubicBezTo>
                    <a:pt x="6659500" y="7329805"/>
                    <a:pt x="6714364" y="7287006"/>
                    <a:pt x="6763513" y="7236841"/>
                  </a:cubicBezTo>
                  <a:cubicBezTo>
                    <a:pt x="6812662" y="7186676"/>
                    <a:pt x="6854318" y="7131050"/>
                    <a:pt x="6888607" y="7069710"/>
                  </a:cubicBezTo>
                  <a:lnTo>
                    <a:pt x="11052556" y="0"/>
                  </a:lnTo>
                  <a:close/>
                </a:path>
              </a:pathLst>
            </a:custGeom>
            <a:blipFill>
              <a:blip r:embed="rId2"/>
              <a:stretch>
                <a:fillRect l="-716" r="-733"/>
              </a:stretch>
            </a:blipFill>
          </p:spPr>
        </p:sp>
      </p:grpSp>
      <p:grpSp>
        <p:nvGrpSpPr>
          <p:cNvPr id="6" name="Group 6"/>
          <p:cNvGrpSpPr>
            <a:grpSpLocks noChangeAspect="1"/>
          </p:cNvGrpSpPr>
          <p:nvPr/>
        </p:nvGrpSpPr>
        <p:grpSpPr>
          <a:xfrm>
            <a:off x="2155412" y="1029110"/>
            <a:ext cx="1095375" cy="8228771"/>
            <a:chOff x="0" y="0"/>
            <a:chExt cx="1095375" cy="8228774"/>
          </a:xfrm>
        </p:grpSpPr>
        <p:sp>
          <p:nvSpPr>
            <p:cNvPr id="7" name="Freeform 7"/>
            <p:cNvSpPr/>
            <p:nvPr/>
          </p:nvSpPr>
          <p:spPr>
            <a:xfrm>
              <a:off x="0" y="0"/>
              <a:ext cx="1095375" cy="8228711"/>
            </a:xfrm>
            <a:custGeom>
              <a:avLst/>
              <a:gdLst/>
              <a:ahLst/>
              <a:cxnLst/>
              <a:rect l="l" t="t" r="r" b="b"/>
              <a:pathLst>
                <a:path w="1095375" h="8228711">
                  <a:moveTo>
                    <a:pt x="0" y="0"/>
                  </a:moveTo>
                  <a:lnTo>
                    <a:pt x="1095375" y="0"/>
                  </a:lnTo>
                  <a:lnTo>
                    <a:pt x="1095375" y="8228711"/>
                  </a:lnTo>
                  <a:lnTo>
                    <a:pt x="0" y="8228711"/>
                  </a:lnTo>
                  <a:lnTo>
                    <a:pt x="0" y="0"/>
                  </a:lnTo>
                </a:path>
              </a:pathLst>
            </a:custGeom>
            <a:solidFill>
              <a:srgbClr val="2B2B2B"/>
            </a:solidFill>
          </p:spPr>
        </p:sp>
      </p:grpSp>
      <p:grpSp>
        <p:nvGrpSpPr>
          <p:cNvPr id="8" name="Group 8"/>
          <p:cNvGrpSpPr>
            <a:grpSpLocks noChangeAspect="1"/>
          </p:cNvGrpSpPr>
          <p:nvPr/>
        </p:nvGrpSpPr>
        <p:grpSpPr>
          <a:xfrm>
            <a:off x="10549938" y="5790143"/>
            <a:ext cx="925697" cy="698402"/>
            <a:chOff x="0" y="0"/>
            <a:chExt cx="925690" cy="698398"/>
          </a:xfrm>
        </p:grpSpPr>
        <p:sp>
          <p:nvSpPr>
            <p:cNvPr id="9" name="Freeform 9"/>
            <p:cNvSpPr/>
            <p:nvPr/>
          </p:nvSpPr>
          <p:spPr>
            <a:xfrm>
              <a:off x="256286" y="493903"/>
              <a:ext cx="72771" cy="140970"/>
            </a:xfrm>
            <a:custGeom>
              <a:avLst/>
              <a:gdLst/>
              <a:ahLst/>
              <a:cxnLst/>
              <a:rect l="l" t="t" r="r" b="b"/>
              <a:pathLst>
                <a:path w="72771" h="140970">
                  <a:moveTo>
                    <a:pt x="72771" y="140970"/>
                  </a:moveTo>
                  <a:lnTo>
                    <a:pt x="0" y="140970"/>
                  </a:lnTo>
                  <a:lnTo>
                    <a:pt x="0" y="0"/>
                  </a:lnTo>
                  <a:lnTo>
                    <a:pt x="72771" y="0"/>
                  </a:lnTo>
                  <a:lnTo>
                    <a:pt x="72771" y="140970"/>
                  </a:lnTo>
                </a:path>
              </a:pathLst>
            </a:custGeom>
            <a:solidFill>
              <a:srgbClr val="FFFFFF"/>
            </a:solidFill>
          </p:spPr>
        </p:sp>
        <p:sp>
          <p:nvSpPr>
            <p:cNvPr id="10" name="Freeform 10"/>
            <p:cNvSpPr/>
            <p:nvPr/>
          </p:nvSpPr>
          <p:spPr>
            <a:xfrm>
              <a:off x="119761" y="316357"/>
              <a:ext cx="80010" cy="80391"/>
            </a:xfrm>
            <a:custGeom>
              <a:avLst/>
              <a:gdLst/>
              <a:ahLst/>
              <a:cxnLst/>
              <a:rect l="l" t="t" r="r" b="b"/>
              <a:pathLst>
                <a:path w="80010" h="80391">
                  <a:moveTo>
                    <a:pt x="7620" y="26416"/>
                  </a:moveTo>
                  <a:cubicBezTo>
                    <a:pt x="0" y="44450"/>
                    <a:pt x="8382" y="65151"/>
                    <a:pt x="26289" y="72771"/>
                  </a:cubicBezTo>
                  <a:cubicBezTo>
                    <a:pt x="44196" y="80391"/>
                    <a:pt x="64770" y="72009"/>
                    <a:pt x="72390" y="53975"/>
                  </a:cubicBezTo>
                  <a:cubicBezTo>
                    <a:pt x="80010" y="35941"/>
                    <a:pt x="71628" y="15240"/>
                    <a:pt x="53721" y="7620"/>
                  </a:cubicBezTo>
                  <a:cubicBezTo>
                    <a:pt x="35814" y="0"/>
                    <a:pt x="15240" y="8382"/>
                    <a:pt x="7620" y="26416"/>
                  </a:cubicBezTo>
                </a:path>
              </a:pathLst>
            </a:custGeom>
            <a:solidFill>
              <a:srgbClr val="FFFFFF"/>
            </a:solidFill>
          </p:spPr>
        </p:sp>
        <p:sp>
          <p:nvSpPr>
            <p:cNvPr id="11" name="Freeform 11"/>
            <p:cNvSpPr/>
            <p:nvPr/>
          </p:nvSpPr>
          <p:spPr>
            <a:xfrm>
              <a:off x="252730" y="397256"/>
              <a:ext cx="80010" cy="80391"/>
            </a:xfrm>
            <a:custGeom>
              <a:avLst/>
              <a:gdLst/>
              <a:ahLst/>
              <a:cxnLst/>
              <a:rect l="l" t="t" r="r" b="b"/>
              <a:pathLst>
                <a:path w="80010" h="80391">
                  <a:moveTo>
                    <a:pt x="7620" y="26416"/>
                  </a:moveTo>
                  <a:cubicBezTo>
                    <a:pt x="0" y="44450"/>
                    <a:pt x="8382" y="65151"/>
                    <a:pt x="26289" y="72771"/>
                  </a:cubicBezTo>
                  <a:cubicBezTo>
                    <a:pt x="44196" y="80391"/>
                    <a:pt x="64770" y="72009"/>
                    <a:pt x="72390" y="53975"/>
                  </a:cubicBezTo>
                  <a:cubicBezTo>
                    <a:pt x="80010" y="35941"/>
                    <a:pt x="71628" y="15240"/>
                    <a:pt x="53721" y="7620"/>
                  </a:cubicBezTo>
                  <a:cubicBezTo>
                    <a:pt x="35814" y="0"/>
                    <a:pt x="15240" y="8382"/>
                    <a:pt x="7620" y="26416"/>
                  </a:cubicBezTo>
                </a:path>
              </a:pathLst>
            </a:custGeom>
            <a:solidFill>
              <a:srgbClr val="FFFFFF"/>
            </a:solidFill>
          </p:spPr>
        </p:sp>
        <p:sp>
          <p:nvSpPr>
            <p:cNvPr id="12" name="Freeform 12"/>
            <p:cNvSpPr/>
            <p:nvPr/>
          </p:nvSpPr>
          <p:spPr>
            <a:xfrm>
              <a:off x="385699" y="267208"/>
              <a:ext cx="80010" cy="80645"/>
            </a:xfrm>
            <a:custGeom>
              <a:avLst/>
              <a:gdLst/>
              <a:ahLst/>
              <a:cxnLst/>
              <a:rect l="l" t="t" r="r" b="b"/>
              <a:pathLst>
                <a:path w="80010" h="80645">
                  <a:moveTo>
                    <a:pt x="7620" y="26670"/>
                  </a:moveTo>
                  <a:cubicBezTo>
                    <a:pt x="0" y="44704"/>
                    <a:pt x="8382" y="65405"/>
                    <a:pt x="26289" y="73025"/>
                  </a:cubicBezTo>
                  <a:cubicBezTo>
                    <a:pt x="44196" y="80645"/>
                    <a:pt x="64770" y="72263"/>
                    <a:pt x="72390" y="54229"/>
                  </a:cubicBezTo>
                  <a:cubicBezTo>
                    <a:pt x="80010" y="36195"/>
                    <a:pt x="71628" y="15494"/>
                    <a:pt x="53721" y="7747"/>
                  </a:cubicBezTo>
                  <a:cubicBezTo>
                    <a:pt x="35814" y="0"/>
                    <a:pt x="15240" y="8509"/>
                    <a:pt x="7620" y="26543"/>
                  </a:cubicBezTo>
                </a:path>
              </a:pathLst>
            </a:custGeom>
            <a:solidFill>
              <a:srgbClr val="FFFFFF"/>
            </a:solidFill>
          </p:spPr>
        </p:sp>
        <p:sp>
          <p:nvSpPr>
            <p:cNvPr id="13" name="Freeform 13"/>
            <p:cNvSpPr/>
            <p:nvPr/>
          </p:nvSpPr>
          <p:spPr>
            <a:xfrm>
              <a:off x="518668" y="301244"/>
              <a:ext cx="80010" cy="80518"/>
            </a:xfrm>
            <a:custGeom>
              <a:avLst/>
              <a:gdLst/>
              <a:ahLst/>
              <a:cxnLst/>
              <a:rect l="l" t="t" r="r" b="b"/>
              <a:pathLst>
                <a:path w="80010" h="80518">
                  <a:moveTo>
                    <a:pt x="7620" y="26289"/>
                  </a:moveTo>
                  <a:cubicBezTo>
                    <a:pt x="0" y="44323"/>
                    <a:pt x="8382" y="65024"/>
                    <a:pt x="26289" y="72771"/>
                  </a:cubicBezTo>
                  <a:cubicBezTo>
                    <a:pt x="44196" y="80518"/>
                    <a:pt x="64770" y="72009"/>
                    <a:pt x="72390" y="53975"/>
                  </a:cubicBezTo>
                  <a:cubicBezTo>
                    <a:pt x="80010" y="35941"/>
                    <a:pt x="71628" y="15240"/>
                    <a:pt x="53721" y="7620"/>
                  </a:cubicBezTo>
                  <a:cubicBezTo>
                    <a:pt x="35814" y="0"/>
                    <a:pt x="15240" y="8382"/>
                    <a:pt x="7620" y="26416"/>
                  </a:cubicBezTo>
                </a:path>
              </a:pathLst>
            </a:custGeom>
            <a:solidFill>
              <a:srgbClr val="FFFFFF"/>
            </a:solidFill>
          </p:spPr>
        </p:sp>
        <p:sp>
          <p:nvSpPr>
            <p:cNvPr id="14" name="Freeform 14"/>
            <p:cNvSpPr/>
            <p:nvPr/>
          </p:nvSpPr>
          <p:spPr>
            <a:xfrm>
              <a:off x="646557" y="88519"/>
              <a:ext cx="80010" cy="80391"/>
            </a:xfrm>
            <a:custGeom>
              <a:avLst/>
              <a:gdLst/>
              <a:ahLst/>
              <a:cxnLst/>
              <a:rect l="l" t="t" r="r" b="b"/>
              <a:pathLst>
                <a:path w="80010" h="80391">
                  <a:moveTo>
                    <a:pt x="7620" y="26416"/>
                  </a:moveTo>
                  <a:cubicBezTo>
                    <a:pt x="0" y="44450"/>
                    <a:pt x="8382" y="65151"/>
                    <a:pt x="26289" y="72771"/>
                  </a:cubicBezTo>
                  <a:cubicBezTo>
                    <a:pt x="44196" y="80391"/>
                    <a:pt x="64770" y="72009"/>
                    <a:pt x="72390" y="53975"/>
                  </a:cubicBezTo>
                  <a:cubicBezTo>
                    <a:pt x="80010" y="35941"/>
                    <a:pt x="71628" y="15240"/>
                    <a:pt x="53721" y="7620"/>
                  </a:cubicBezTo>
                  <a:cubicBezTo>
                    <a:pt x="35814" y="0"/>
                    <a:pt x="15240" y="8382"/>
                    <a:pt x="7620" y="26416"/>
                  </a:cubicBezTo>
                </a:path>
              </a:pathLst>
            </a:custGeom>
            <a:solidFill>
              <a:srgbClr val="FFFFFF"/>
            </a:solidFill>
          </p:spPr>
        </p:sp>
        <p:sp>
          <p:nvSpPr>
            <p:cNvPr id="15" name="Freeform 15"/>
            <p:cNvSpPr/>
            <p:nvPr/>
          </p:nvSpPr>
          <p:spPr>
            <a:xfrm>
              <a:off x="123317" y="419481"/>
              <a:ext cx="72771" cy="215392"/>
            </a:xfrm>
            <a:custGeom>
              <a:avLst/>
              <a:gdLst/>
              <a:ahLst/>
              <a:cxnLst/>
              <a:rect l="l" t="t" r="r" b="b"/>
              <a:pathLst>
                <a:path w="72771" h="215392">
                  <a:moveTo>
                    <a:pt x="72771" y="215392"/>
                  </a:moveTo>
                  <a:lnTo>
                    <a:pt x="0" y="215392"/>
                  </a:lnTo>
                  <a:lnTo>
                    <a:pt x="0" y="0"/>
                  </a:lnTo>
                  <a:lnTo>
                    <a:pt x="72771" y="0"/>
                  </a:lnTo>
                  <a:lnTo>
                    <a:pt x="72771" y="215392"/>
                  </a:lnTo>
                </a:path>
              </a:pathLst>
            </a:custGeom>
            <a:solidFill>
              <a:srgbClr val="FFFFFF"/>
            </a:solidFill>
          </p:spPr>
        </p:sp>
        <p:sp>
          <p:nvSpPr>
            <p:cNvPr id="16" name="Freeform 16"/>
            <p:cNvSpPr/>
            <p:nvPr/>
          </p:nvSpPr>
          <p:spPr>
            <a:xfrm>
              <a:off x="389255" y="356616"/>
              <a:ext cx="72771" cy="278257"/>
            </a:xfrm>
            <a:custGeom>
              <a:avLst/>
              <a:gdLst/>
              <a:ahLst/>
              <a:cxnLst/>
              <a:rect l="l" t="t" r="r" b="b"/>
              <a:pathLst>
                <a:path w="72771" h="278257">
                  <a:moveTo>
                    <a:pt x="72771" y="278257"/>
                  </a:moveTo>
                  <a:lnTo>
                    <a:pt x="0" y="278257"/>
                  </a:lnTo>
                  <a:lnTo>
                    <a:pt x="0" y="0"/>
                  </a:lnTo>
                  <a:lnTo>
                    <a:pt x="72771" y="0"/>
                  </a:lnTo>
                  <a:lnTo>
                    <a:pt x="72771" y="278257"/>
                  </a:lnTo>
                </a:path>
              </a:pathLst>
            </a:custGeom>
            <a:solidFill>
              <a:srgbClr val="FFFFFF"/>
            </a:solidFill>
          </p:spPr>
        </p:sp>
        <p:sp>
          <p:nvSpPr>
            <p:cNvPr id="17" name="Freeform 17"/>
            <p:cNvSpPr/>
            <p:nvPr/>
          </p:nvSpPr>
          <p:spPr>
            <a:xfrm>
              <a:off x="522224" y="419481"/>
              <a:ext cx="72771" cy="215392"/>
            </a:xfrm>
            <a:custGeom>
              <a:avLst/>
              <a:gdLst/>
              <a:ahLst/>
              <a:cxnLst/>
              <a:rect l="l" t="t" r="r" b="b"/>
              <a:pathLst>
                <a:path w="72771" h="215392">
                  <a:moveTo>
                    <a:pt x="72771" y="215392"/>
                  </a:moveTo>
                  <a:lnTo>
                    <a:pt x="0" y="215392"/>
                  </a:lnTo>
                  <a:lnTo>
                    <a:pt x="0" y="0"/>
                  </a:lnTo>
                  <a:lnTo>
                    <a:pt x="72771" y="0"/>
                  </a:lnTo>
                  <a:lnTo>
                    <a:pt x="72771" y="215392"/>
                  </a:lnTo>
                </a:path>
              </a:pathLst>
            </a:custGeom>
            <a:solidFill>
              <a:srgbClr val="FFFFFF"/>
            </a:solidFill>
          </p:spPr>
        </p:sp>
        <p:sp>
          <p:nvSpPr>
            <p:cNvPr id="18" name="Freeform 18"/>
            <p:cNvSpPr/>
            <p:nvPr/>
          </p:nvSpPr>
          <p:spPr>
            <a:xfrm>
              <a:off x="656463" y="206756"/>
              <a:ext cx="72771" cy="428117"/>
            </a:xfrm>
            <a:custGeom>
              <a:avLst/>
              <a:gdLst/>
              <a:ahLst/>
              <a:cxnLst/>
              <a:rect l="l" t="t" r="r" b="b"/>
              <a:pathLst>
                <a:path w="72771" h="428117">
                  <a:moveTo>
                    <a:pt x="72771" y="428117"/>
                  </a:moveTo>
                  <a:lnTo>
                    <a:pt x="0" y="428117"/>
                  </a:lnTo>
                  <a:lnTo>
                    <a:pt x="0" y="0"/>
                  </a:lnTo>
                  <a:lnTo>
                    <a:pt x="72771" y="0"/>
                  </a:lnTo>
                  <a:lnTo>
                    <a:pt x="72771" y="428117"/>
                  </a:lnTo>
                </a:path>
              </a:pathLst>
            </a:custGeom>
            <a:solidFill>
              <a:srgbClr val="FFFFFF"/>
            </a:solidFill>
          </p:spPr>
        </p:sp>
        <p:sp>
          <p:nvSpPr>
            <p:cNvPr id="19" name="Freeform 19"/>
            <p:cNvSpPr/>
            <p:nvPr/>
          </p:nvSpPr>
          <p:spPr>
            <a:xfrm>
              <a:off x="789432" y="98425"/>
              <a:ext cx="72771" cy="536448"/>
            </a:xfrm>
            <a:custGeom>
              <a:avLst/>
              <a:gdLst/>
              <a:ahLst/>
              <a:cxnLst/>
              <a:rect l="l" t="t" r="r" b="b"/>
              <a:pathLst>
                <a:path w="72771" h="536448">
                  <a:moveTo>
                    <a:pt x="72771" y="536448"/>
                  </a:moveTo>
                  <a:lnTo>
                    <a:pt x="0" y="536448"/>
                  </a:lnTo>
                  <a:lnTo>
                    <a:pt x="0" y="0"/>
                  </a:lnTo>
                  <a:lnTo>
                    <a:pt x="72771" y="0"/>
                  </a:lnTo>
                  <a:lnTo>
                    <a:pt x="72771" y="536448"/>
                  </a:lnTo>
                </a:path>
              </a:pathLst>
            </a:custGeom>
            <a:solidFill>
              <a:srgbClr val="FFFFFF"/>
            </a:solidFill>
          </p:spPr>
        </p:sp>
        <p:sp>
          <p:nvSpPr>
            <p:cNvPr id="20" name="Freeform 20"/>
            <p:cNvSpPr/>
            <p:nvPr/>
          </p:nvSpPr>
          <p:spPr>
            <a:xfrm>
              <a:off x="63500" y="78613"/>
              <a:ext cx="698754" cy="371856"/>
            </a:xfrm>
            <a:custGeom>
              <a:avLst/>
              <a:gdLst/>
              <a:ahLst/>
              <a:cxnLst/>
              <a:rect l="l" t="t" r="r" b="b"/>
              <a:pathLst>
                <a:path w="698754" h="371856">
                  <a:moveTo>
                    <a:pt x="690499" y="127"/>
                  </a:moveTo>
                  <a:lnTo>
                    <a:pt x="612013" y="35814"/>
                  </a:lnTo>
                  <a:lnTo>
                    <a:pt x="490474" y="250190"/>
                  </a:lnTo>
                  <a:lnTo>
                    <a:pt x="359156" y="203073"/>
                  </a:lnTo>
                  <a:lnTo>
                    <a:pt x="232664" y="345821"/>
                  </a:lnTo>
                  <a:lnTo>
                    <a:pt x="95758" y="265938"/>
                  </a:lnTo>
                  <a:lnTo>
                    <a:pt x="0" y="331978"/>
                  </a:lnTo>
                  <a:lnTo>
                    <a:pt x="0" y="356870"/>
                  </a:lnTo>
                  <a:lnTo>
                    <a:pt x="96647" y="290068"/>
                  </a:lnTo>
                  <a:lnTo>
                    <a:pt x="236728" y="371856"/>
                  </a:lnTo>
                  <a:lnTo>
                    <a:pt x="365125" y="226949"/>
                  </a:lnTo>
                  <a:lnTo>
                    <a:pt x="499618" y="275209"/>
                  </a:lnTo>
                  <a:lnTo>
                    <a:pt x="626237" y="51689"/>
                  </a:lnTo>
                  <a:lnTo>
                    <a:pt x="698754" y="18669"/>
                  </a:lnTo>
                  <a:lnTo>
                    <a:pt x="690372" y="0"/>
                  </a:lnTo>
                </a:path>
              </a:pathLst>
            </a:custGeom>
            <a:solidFill>
              <a:srgbClr val="FFFFFF"/>
            </a:solidFill>
          </p:spPr>
        </p:sp>
        <p:sp>
          <p:nvSpPr>
            <p:cNvPr id="21" name="Freeform 21"/>
            <p:cNvSpPr/>
            <p:nvPr/>
          </p:nvSpPr>
          <p:spPr>
            <a:xfrm>
              <a:off x="724916" y="63500"/>
              <a:ext cx="58039" cy="65659"/>
            </a:xfrm>
            <a:custGeom>
              <a:avLst/>
              <a:gdLst/>
              <a:ahLst/>
              <a:cxnLst/>
              <a:rect l="l" t="t" r="r" b="b"/>
              <a:pathLst>
                <a:path w="58039" h="65659">
                  <a:moveTo>
                    <a:pt x="0" y="0"/>
                  </a:moveTo>
                  <a:lnTo>
                    <a:pt x="28829" y="26543"/>
                  </a:lnTo>
                  <a:lnTo>
                    <a:pt x="22098" y="65659"/>
                  </a:lnTo>
                  <a:lnTo>
                    <a:pt x="58039" y="16510"/>
                  </a:lnTo>
                  <a:lnTo>
                    <a:pt x="254" y="0"/>
                  </a:lnTo>
                  <a:close/>
                </a:path>
              </a:pathLst>
            </a:custGeom>
            <a:solidFill>
              <a:srgbClr val="FFFFFF"/>
            </a:solidFill>
          </p:spPr>
        </p:sp>
      </p:grpSp>
      <p:sp>
        <p:nvSpPr>
          <p:cNvPr id="22" name="TextBox 22"/>
          <p:cNvSpPr txBox="1"/>
          <p:nvPr/>
        </p:nvSpPr>
        <p:spPr>
          <a:xfrm>
            <a:off x="10955445" y="2820876"/>
            <a:ext cx="2396547" cy="582959"/>
          </a:xfrm>
          <a:prstGeom prst="rect">
            <a:avLst/>
          </a:prstGeom>
        </p:spPr>
        <p:txBody>
          <a:bodyPr lIns="0" tIns="0" rIns="0" bIns="0" rtlCol="0" anchor="t">
            <a:spAutoFit/>
          </a:bodyPr>
          <a:lstStyle/>
          <a:p>
            <a:pPr algn="l">
              <a:lnSpc>
                <a:spcPts val="4455"/>
              </a:lnSpc>
            </a:pPr>
            <a:r>
              <a:rPr lang="en-US" sz="4121">
                <a:solidFill>
                  <a:srgbClr val="2B2B2B"/>
                </a:solidFill>
                <a:latin typeface="Montserrat Bold"/>
              </a:rPr>
              <a:t>Problem</a:t>
            </a:r>
          </a:p>
        </p:txBody>
      </p:sp>
      <p:sp>
        <p:nvSpPr>
          <p:cNvPr id="23" name="TextBox 23"/>
          <p:cNvSpPr txBox="1"/>
          <p:nvPr/>
        </p:nvSpPr>
        <p:spPr>
          <a:xfrm>
            <a:off x="12697454" y="3387795"/>
            <a:ext cx="3011548" cy="582959"/>
          </a:xfrm>
          <a:prstGeom prst="rect">
            <a:avLst/>
          </a:prstGeom>
        </p:spPr>
        <p:txBody>
          <a:bodyPr lIns="0" tIns="0" rIns="0" bIns="0" rtlCol="0" anchor="t">
            <a:spAutoFit/>
          </a:bodyPr>
          <a:lstStyle/>
          <a:p>
            <a:pPr algn="l">
              <a:lnSpc>
                <a:spcPts val="4455"/>
              </a:lnSpc>
            </a:pPr>
            <a:r>
              <a:rPr lang="en-US" sz="4121">
                <a:solidFill>
                  <a:srgbClr val="2B2B2B"/>
                </a:solidFill>
                <a:latin typeface="Montserrat Ultra-Bold"/>
              </a:rPr>
              <a:t>Statement</a:t>
            </a:r>
          </a:p>
        </p:txBody>
      </p:sp>
      <p:sp>
        <p:nvSpPr>
          <p:cNvPr id="24" name="TextBox 24"/>
          <p:cNvSpPr txBox="1"/>
          <p:nvPr/>
        </p:nvSpPr>
        <p:spPr>
          <a:xfrm>
            <a:off x="11780415" y="5307054"/>
            <a:ext cx="3941693" cy="762257"/>
          </a:xfrm>
          <a:prstGeom prst="rect">
            <a:avLst/>
          </a:prstGeom>
        </p:spPr>
        <p:txBody>
          <a:bodyPr lIns="0" tIns="0" rIns="0" bIns="0" rtlCol="0" anchor="t">
            <a:spAutoFit/>
          </a:bodyPr>
          <a:lstStyle/>
          <a:p>
            <a:pPr algn="just">
              <a:lnSpc>
                <a:spcPts val="3059"/>
              </a:lnSpc>
            </a:pPr>
            <a:r>
              <a:rPr lang="en-US" sz="2192" spc="6">
                <a:solidFill>
                  <a:srgbClr val="FFFFFF"/>
                </a:solidFill>
                <a:latin typeface="Montserrat Semi-Bold"/>
              </a:rPr>
              <a:t>Given the dataset, create a Machine learning model</a:t>
            </a:r>
          </a:p>
        </p:txBody>
      </p:sp>
      <p:sp>
        <p:nvSpPr>
          <p:cNvPr id="25" name="TextBox 25"/>
          <p:cNvSpPr txBox="1"/>
          <p:nvPr/>
        </p:nvSpPr>
        <p:spPr>
          <a:xfrm>
            <a:off x="11780415" y="6084294"/>
            <a:ext cx="382067" cy="373637"/>
          </a:xfrm>
          <a:prstGeom prst="rect">
            <a:avLst/>
          </a:prstGeom>
        </p:spPr>
        <p:txBody>
          <a:bodyPr lIns="0" tIns="0" rIns="0" bIns="0" rtlCol="0" anchor="t">
            <a:spAutoFit/>
          </a:bodyPr>
          <a:lstStyle/>
          <a:p>
            <a:pPr algn="l">
              <a:lnSpc>
                <a:spcPts val="3059"/>
              </a:lnSpc>
            </a:pPr>
            <a:r>
              <a:rPr lang="en-US" sz="2192">
                <a:solidFill>
                  <a:srgbClr val="FFFFFF"/>
                </a:solidFill>
                <a:latin typeface="Montserrat Semi-Bold"/>
              </a:rPr>
              <a:t>to </a:t>
            </a:r>
          </a:p>
        </p:txBody>
      </p:sp>
      <p:sp>
        <p:nvSpPr>
          <p:cNvPr id="26" name="TextBox 26"/>
          <p:cNvSpPr txBox="1"/>
          <p:nvPr/>
        </p:nvSpPr>
        <p:spPr>
          <a:xfrm>
            <a:off x="12153719" y="6084294"/>
            <a:ext cx="3630454" cy="364790"/>
          </a:xfrm>
          <a:prstGeom prst="rect">
            <a:avLst/>
          </a:prstGeom>
        </p:spPr>
        <p:txBody>
          <a:bodyPr lIns="0" tIns="0" rIns="0" bIns="0" rtlCol="0" anchor="t">
            <a:spAutoFit/>
          </a:bodyPr>
          <a:lstStyle/>
          <a:p>
            <a:pPr algn="l">
              <a:lnSpc>
                <a:spcPts val="3059"/>
              </a:lnSpc>
            </a:pPr>
            <a:r>
              <a:rPr lang="en-US" sz="2192">
                <a:solidFill>
                  <a:srgbClr val="FFFFFF"/>
                </a:solidFill>
                <a:latin typeface="Montserrat Bold"/>
              </a:rPr>
              <a:t> predict  if a person has </a:t>
            </a:r>
          </a:p>
        </p:txBody>
      </p:sp>
      <p:sp>
        <p:nvSpPr>
          <p:cNvPr id="27" name="TextBox 27"/>
          <p:cNvSpPr txBox="1"/>
          <p:nvPr/>
        </p:nvSpPr>
        <p:spPr>
          <a:xfrm>
            <a:off x="9707073" y="6507594"/>
            <a:ext cx="5569287" cy="408146"/>
          </a:xfrm>
          <a:prstGeom prst="rect">
            <a:avLst/>
          </a:prstGeom>
        </p:spPr>
        <p:txBody>
          <a:bodyPr lIns="0" tIns="0" rIns="0" bIns="0" rtlCol="0" anchor="t">
            <a:spAutoFit/>
          </a:bodyPr>
          <a:lstStyle/>
          <a:p>
            <a:pPr algn="ctr">
              <a:lnSpc>
                <a:spcPts val="3389"/>
              </a:lnSpc>
              <a:spcBef>
                <a:spcPct val="0"/>
              </a:spcBef>
            </a:pPr>
            <a:r>
              <a:rPr lang="en-US" sz="2440">
                <a:solidFill>
                  <a:srgbClr val="DDDEDE"/>
                </a:solidFill>
                <a:latin typeface="Montserrat Semi-Bold"/>
              </a:rPr>
              <a:t>diabetes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23754" y="6290424"/>
            <a:ext cx="4587792" cy="1994802"/>
          </a:xfrm>
          <a:custGeom>
            <a:avLst/>
            <a:gdLst/>
            <a:ahLst/>
            <a:cxnLst/>
            <a:rect l="l" t="t" r="r" b="b"/>
            <a:pathLst>
              <a:path w="4587792" h="1994802">
                <a:moveTo>
                  <a:pt x="0" y="0"/>
                </a:moveTo>
                <a:lnTo>
                  <a:pt x="4587792" y="0"/>
                </a:lnTo>
                <a:lnTo>
                  <a:pt x="4587792" y="1994802"/>
                </a:lnTo>
                <a:lnTo>
                  <a:pt x="0" y="1994802"/>
                </a:lnTo>
                <a:lnTo>
                  <a:pt x="0" y="0"/>
                </a:lnTo>
                <a:close/>
              </a:path>
            </a:pathLst>
          </a:custGeom>
          <a:blipFill>
            <a:blip r:embed="rId2">
              <a:extLst>
                <a:ext uri="{96DAC541-7B7A-43D3-8B79-37D633B846F1}">
                  <asvg:svgBlip xmlns:asvg="http://schemas.microsoft.com/office/drawing/2016/SVG/main" r:embed="rId3"/>
                </a:ext>
              </a:extLst>
            </a:blip>
            <a:stretch>
              <a:fillRect r="-50504"/>
            </a:stretch>
          </a:blipFill>
        </p:spPr>
      </p:sp>
      <p:sp>
        <p:nvSpPr>
          <p:cNvPr id="3" name="Freeform 3"/>
          <p:cNvSpPr/>
          <p:nvPr/>
        </p:nvSpPr>
        <p:spPr>
          <a:xfrm>
            <a:off x="7247087" y="2879550"/>
            <a:ext cx="9166079" cy="2062162"/>
          </a:xfrm>
          <a:custGeom>
            <a:avLst/>
            <a:gdLst/>
            <a:ahLst/>
            <a:cxnLst/>
            <a:rect l="l" t="t" r="r" b="b"/>
            <a:pathLst>
              <a:path w="9166079" h="2062162">
                <a:moveTo>
                  <a:pt x="0" y="0"/>
                </a:moveTo>
                <a:lnTo>
                  <a:pt x="9166079" y="0"/>
                </a:lnTo>
                <a:lnTo>
                  <a:pt x="9166079" y="2062163"/>
                </a:lnTo>
                <a:lnTo>
                  <a:pt x="0" y="20621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a:grpSpLocks noChangeAspect="1"/>
          </p:cNvGrpSpPr>
          <p:nvPr/>
        </p:nvGrpSpPr>
        <p:grpSpPr>
          <a:xfrm>
            <a:off x="16287607" y="1049103"/>
            <a:ext cx="971550" cy="971483"/>
            <a:chOff x="0" y="0"/>
            <a:chExt cx="971550" cy="971474"/>
          </a:xfrm>
        </p:grpSpPr>
        <p:sp>
          <p:nvSpPr>
            <p:cNvPr id="5" name="Freeform 5"/>
            <p:cNvSpPr/>
            <p:nvPr/>
          </p:nvSpPr>
          <p:spPr>
            <a:xfrm>
              <a:off x="0" y="0"/>
              <a:ext cx="971550" cy="971423"/>
            </a:xfrm>
            <a:custGeom>
              <a:avLst/>
              <a:gdLst/>
              <a:ahLst/>
              <a:cxnLst/>
              <a:rect l="l" t="t" r="r" b="b"/>
              <a:pathLst>
                <a:path w="971550" h="971423">
                  <a:moveTo>
                    <a:pt x="0" y="0"/>
                  </a:moveTo>
                  <a:lnTo>
                    <a:pt x="971550" y="971423"/>
                  </a:lnTo>
                  <a:lnTo>
                    <a:pt x="971550" y="0"/>
                  </a:lnTo>
                  <a:close/>
                </a:path>
              </a:pathLst>
            </a:custGeom>
            <a:solidFill>
              <a:srgbClr val="2B2B2B"/>
            </a:solidFill>
          </p:spPr>
        </p:sp>
      </p:grpSp>
      <p:sp>
        <p:nvSpPr>
          <p:cNvPr id="6" name="Freeform 6"/>
          <p:cNvSpPr/>
          <p:nvPr/>
        </p:nvSpPr>
        <p:spPr>
          <a:xfrm>
            <a:off x="1028700" y="1047579"/>
            <a:ext cx="5438775" cy="8210550"/>
          </a:xfrm>
          <a:custGeom>
            <a:avLst/>
            <a:gdLst/>
            <a:ahLst/>
            <a:cxnLst/>
            <a:rect l="l" t="t" r="r" b="b"/>
            <a:pathLst>
              <a:path w="5438775" h="8210550">
                <a:moveTo>
                  <a:pt x="0" y="0"/>
                </a:moveTo>
                <a:lnTo>
                  <a:pt x="5438775" y="0"/>
                </a:lnTo>
                <a:lnTo>
                  <a:pt x="5438775" y="8210550"/>
                </a:lnTo>
                <a:lnTo>
                  <a:pt x="0" y="8210550"/>
                </a:lnTo>
                <a:lnTo>
                  <a:pt x="0" y="0"/>
                </a:lnTo>
                <a:close/>
              </a:path>
            </a:pathLst>
          </a:custGeom>
          <a:blipFill>
            <a:blip r:embed="rId6"/>
            <a:stretch>
              <a:fillRect l="-45271" t="-29996" r="-51050" b="-50"/>
            </a:stretch>
          </a:blipFill>
        </p:spPr>
      </p:sp>
      <p:grpSp>
        <p:nvGrpSpPr>
          <p:cNvPr id="7" name="Group 7"/>
          <p:cNvGrpSpPr>
            <a:grpSpLocks noChangeAspect="1"/>
          </p:cNvGrpSpPr>
          <p:nvPr/>
        </p:nvGrpSpPr>
        <p:grpSpPr>
          <a:xfrm>
            <a:off x="1028700" y="8285226"/>
            <a:ext cx="971550" cy="971483"/>
            <a:chOff x="0" y="0"/>
            <a:chExt cx="971550" cy="971474"/>
          </a:xfrm>
        </p:grpSpPr>
        <p:sp>
          <p:nvSpPr>
            <p:cNvPr id="8" name="Freeform 8"/>
            <p:cNvSpPr/>
            <p:nvPr/>
          </p:nvSpPr>
          <p:spPr>
            <a:xfrm>
              <a:off x="0" y="0"/>
              <a:ext cx="971550" cy="971423"/>
            </a:xfrm>
            <a:custGeom>
              <a:avLst/>
              <a:gdLst/>
              <a:ahLst/>
              <a:cxnLst/>
              <a:rect l="l" t="t" r="r" b="b"/>
              <a:pathLst>
                <a:path w="971550" h="971423">
                  <a:moveTo>
                    <a:pt x="971550" y="971423"/>
                  </a:moveTo>
                  <a:lnTo>
                    <a:pt x="0" y="971423"/>
                  </a:lnTo>
                  <a:lnTo>
                    <a:pt x="0" y="0"/>
                  </a:lnTo>
                  <a:lnTo>
                    <a:pt x="971550" y="971423"/>
                  </a:lnTo>
                </a:path>
              </a:pathLst>
            </a:custGeom>
            <a:solidFill>
              <a:srgbClr val="FFFFFF"/>
            </a:solidFill>
          </p:spPr>
        </p:sp>
      </p:grpSp>
      <p:pic>
        <p:nvPicPr>
          <p:cNvPr id="9" name="Picture 9"/>
          <p:cNvPicPr>
            <a:picLocks noChangeAspect="1"/>
          </p:cNvPicPr>
          <p:nvPr/>
        </p:nvPicPr>
        <p:blipFill>
          <a:blip r:embed="rId7"/>
          <a:stretch>
            <a:fillRect/>
          </a:stretch>
        </p:blipFill>
        <p:spPr>
          <a:xfrm>
            <a:off x="12973699" y="6052577"/>
            <a:ext cx="2854163" cy="1664928"/>
          </a:xfrm>
          <a:prstGeom prst="rect">
            <a:avLst/>
          </a:prstGeom>
        </p:spPr>
      </p:pic>
      <p:grpSp>
        <p:nvGrpSpPr>
          <p:cNvPr id="10" name="Group 10"/>
          <p:cNvGrpSpPr/>
          <p:nvPr/>
        </p:nvGrpSpPr>
        <p:grpSpPr>
          <a:xfrm>
            <a:off x="13668056" y="6819776"/>
            <a:ext cx="1465450" cy="14654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389"/>
                </a:lnSpc>
              </a:pPr>
              <a:endParaRPr/>
            </a:p>
          </p:txBody>
        </p:sp>
      </p:grpSp>
      <p:sp>
        <p:nvSpPr>
          <p:cNvPr id="13" name="Freeform 13"/>
          <p:cNvSpPr/>
          <p:nvPr/>
        </p:nvSpPr>
        <p:spPr>
          <a:xfrm>
            <a:off x="13925487" y="7026884"/>
            <a:ext cx="950588" cy="1493781"/>
          </a:xfrm>
          <a:custGeom>
            <a:avLst/>
            <a:gdLst/>
            <a:ahLst/>
            <a:cxnLst/>
            <a:rect l="l" t="t" r="r" b="b"/>
            <a:pathLst>
              <a:path w="950588" h="1493781">
                <a:moveTo>
                  <a:pt x="0" y="0"/>
                </a:moveTo>
                <a:lnTo>
                  <a:pt x="950588" y="0"/>
                </a:lnTo>
                <a:lnTo>
                  <a:pt x="950588" y="1493781"/>
                </a:lnTo>
                <a:lnTo>
                  <a:pt x="0" y="14937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7800727" y="5075634"/>
            <a:ext cx="1023566" cy="492131"/>
          </a:xfrm>
          <a:prstGeom prst="rect">
            <a:avLst/>
          </a:prstGeom>
        </p:spPr>
        <p:txBody>
          <a:bodyPr lIns="0" tIns="0" rIns="0" bIns="0" rtlCol="0" anchor="t">
            <a:spAutoFit/>
          </a:bodyPr>
          <a:lstStyle/>
          <a:p>
            <a:pPr algn="ctr">
              <a:lnSpc>
                <a:spcPts val="2024"/>
              </a:lnSpc>
            </a:pPr>
            <a:r>
              <a:rPr lang="en-US" sz="1478">
                <a:solidFill>
                  <a:srgbClr val="545454"/>
                </a:solidFill>
                <a:latin typeface="Montserrat Heavy"/>
              </a:rPr>
              <a:t>DIABETES DATASET</a:t>
            </a:r>
          </a:p>
        </p:txBody>
      </p:sp>
      <p:sp>
        <p:nvSpPr>
          <p:cNvPr id="15" name="TextBox 15"/>
          <p:cNvSpPr txBox="1"/>
          <p:nvPr/>
        </p:nvSpPr>
        <p:spPr>
          <a:xfrm>
            <a:off x="9231182" y="8492090"/>
            <a:ext cx="1155221" cy="492131"/>
          </a:xfrm>
          <a:prstGeom prst="rect">
            <a:avLst/>
          </a:prstGeom>
        </p:spPr>
        <p:txBody>
          <a:bodyPr lIns="0" tIns="0" rIns="0" bIns="0" rtlCol="0" anchor="t">
            <a:spAutoFit/>
          </a:bodyPr>
          <a:lstStyle/>
          <a:p>
            <a:pPr algn="ctr">
              <a:lnSpc>
                <a:spcPts val="2024"/>
              </a:lnSpc>
            </a:pPr>
            <a:r>
              <a:rPr lang="en-US" sz="1478">
                <a:solidFill>
                  <a:srgbClr val="545454"/>
                </a:solidFill>
                <a:latin typeface="Montserrat Heavy"/>
              </a:rPr>
              <a:t>DIABETES TEST DATA</a:t>
            </a:r>
          </a:p>
        </p:txBody>
      </p:sp>
      <p:sp>
        <p:nvSpPr>
          <p:cNvPr id="16" name="TextBox 16"/>
          <p:cNvSpPr txBox="1"/>
          <p:nvPr/>
        </p:nvSpPr>
        <p:spPr>
          <a:xfrm>
            <a:off x="9801606" y="5075634"/>
            <a:ext cx="1827838" cy="512045"/>
          </a:xfrm>
          <a:prstGeom prst="rect">
            <a:avLst/>
          </a:prstGeom>
        </p:spPr>
        <p:txBody>
          <a:bodyPr lIns="0" tIns="0" rIns="0" bIns="0" rtlCol="0" anchor="t">
            <a:spAutoFit/>
          </a:bodyPr>
          <a:lstStyle/>
          <a:p>
            <a:pPr algn="ctr">
              <a:lnSpc>
                <a:spcPts val="2024"/>
              </a:lnSpc>
            </a:pPr>
            <a:r>
              <a:rPr lang="en-US" sz="1478">
                <a:solidFill>
                  <a:srgbClr val="545454"/>
                </a:solidFill>
                <a:latin typeface="Montserrat Heavy"/>
              </a:rPr>
              <a:t>DATA PRE-PROCESSING</a:t>
            </a:r>
          </a:p>
        </p:txBody>
      </p:sp>
      <p:sp>
        <p:nvSpPr>
          <p:cNvPr id="17" name="TextBox 17"/>
          <p:cNvSpPr txBox="1"/>
          <p:nvPr/>
        </p:nvSpPr>
        <p:spPr>
          <a:xfrm>
            <a:off x="11185341" y="8620677"/>
            <a:ext cx="1781670" cy="254870"/>
          </a:xfrm>
          <a:prstGeom prst="rect">
            <a:avLst/>
          </a:prstGeom>
        </p:spPr>
        <p:txBody>
          <a:bodyPr lIns="0" tIns="0" rIns="0" bIns="0" rtlCol="0" anchor="t">
            <a:spAutoFit/>
          </a:bodyPr>
          <a:lstStyle/>
          <a:p>
            <a:pPr algn="l">
              <a:lnSpc>
                <a:spcPts val="2070"/>
              </a:lnSpc>
            </a:pPr>
            <a:r>
              <a:rPr lang="en-US" sz="1478">
                <a:solidFill>
                  <a:srgbClr val="545454"/>
                </a:solidFill>
                <a:latin typeface="Montserrat Heavy"/>
              </a:rPr>
              <a:t>BEST CLASSIFIER</a:t>
            </a:r>
          </a:p>
        </p:txBody>
      </p:sp>
      <p:sp>
        <p:nvSpPr>
          <p:cNvPr id="18" name="TextBox 18"/>
          <p:cNvSpPr txBox="1"/>
          <p:nvPr/>
        </p:nvSpPr>
        <p:spPr>
          <a:xfrm>
            <a:off x="12408656" y="5075634"/>
            <a:ext cx="1206370" cy="512045"/>
          </a:xfrm>
          <a:prstGeom prst="rect">
            <a:avLst/>
          </a:prstGeom>
        </p:spPr>
        <p:txBody>
          <a:bodyPr lIns="0" tIns="0" rIns="0" bIns="0" rtlCol="0" anchor="t">
            <a:spAutoFit/>
          </a:bodyPr>
          <a:lstStyle/>
          <a:p>
            <a:pPr algn="ctr">
              <a:lnSpc>
                <a:spcPts val="2024"/>
              </a:lnSpc>
            </a:pPr>
            <a:r>
              <a:rPr lang="en-US" sz="1478">
                <a:solidFill>
                  <a:srgbClr val="545454"/>
                </a:solidFill>
                <a:latin typeface="Montserrat Heavy"/>
              </a:rPr>
              <a:t>TRAIN TEST SPLIT</a:t>
            </a:r>
          </a:p>
        </p:txBody>
      </p:sp>
      <p:sp>
        <p:nvSpPr>
          <p:cNvPr id="19" name="TextBox 19"/>
          <p:cNvSpPr txBox="1"/>
          <p:nvPr/>
        </p:nvSpPr>
        <p:spPr>
          <a:xfrm>
            <a:off x="13767111" y="8552745"/>
            <a:ext cx="1490642" cy="244481"/>
          </a:xfrm>
          <a:prstGeom prst="rect">
            <a:avLst/>
          </a:prstGeom>
        </p:spPr>
        <p:txBody>
          <a:bodyPr lIns="0" tIns="0" rIns="0" bIns="0" rtlCol="0" anchor="t">
            <a:spAutoFit/>
          </a:bodyPr>
          <a:lstStyle/>
          <a:p>
            <a:pPr algn="ctr">
              <a:lnSpc>
                <a:spcPts val="2024"/>
              </a:lnSpc>
            </a:pPr>
            <a:r>
              <a:rPr lang="en-US" sz="1478">
                <a:solidFill>
                  <a:srgbClr val="545454"/>
                </a:solidFill>
                <a:latin typeface="Montserrat Heavy"/>
              </a:rPr>
              <a:t>PREDICTION</a:t>
            </a:r>
          </a:p>
        </p:txBody>
      </p:sp>
      <p:sp>
        <p:nvSpPr>
          <p:cNvPr id="20" name="TextBox 20"/>
          <p:cNvSpPr txBox="1"/>
          <p:nvPr/>
        </p:nvSpPr>
        <p:spPr>
          <a:xfrm>
            <a:off x="14146997" y="5075634"/>
            <a:ext cx="2531307" cy="512045"/>
          </a:xfrm>
          <a:prstGeom prst="rect">
            <a:avLst/>
          </a:prstGeom>
        </p:spPr>
        <p:txBody>
          <a:bodyPr lIns="0" tIns="0" rIns="0" bIns="0" rtlCol="0" anchor="t">
            <a:spAutoFit/>
          </a:bodyPr>
          <a:lstStyle/>
          <a:p>
            <a:pPr algn="ctr">
              <a:lnSpc>
                <a:spcPts val="2024"/>
              </a:lnSpc>
            </a:pPr>
            <a:r>
              <a:rPr lang="en-US" sz="1478">
                <a:solidFill>
                  <a:srgbClr val="545454"/>
                </a:solidFill>
                <a:latin typeface="Montserrat Heavy"/>
              </a:rPr>
              <a:t>TRAINING USING DIFFERENT CLASSIFIERS</a:t>
            </a:r>
          </a:p>
        </p:txBody>
      </p:sp>
      <p:sp>
        <p:nvSpPr>
          <p:cNvPr id="21" name="TextBox 21"/>
          <p:cNvSpPr txBox="1"/>
          <p:nvPr/>
        </p:nvSpPr>
        <p:spPr>
          <a:xfrm>
            <a:off x="7354386" y="1452458"/>
            <a:ext cx="9126712" cy="795585"/>
          </a:xfrm>
          <a:prstGeom prst="rect">
            <a:avLst/>
          </a:prstGeom>
        </p:spPr>
        <p:txBody>
          <a:bodyPr lIns="0" tIns="0" rIns="0" bIns="0" rtlCol="0" anchor="t">
            <a:spAutoFit/>
          </a:bodyPr>
          <a:lstStyle/>
          <a:p>
            <a:pPr algn="l">
              <a:lnSpc>
                <a:spcPts val="6495"/>
              </a:lnSpc>
            </a:pPr>
            <a:r>
              <a:rPr lang="en-US" sz="4639">
                <a:solidFill>
                  <a:srgbClr val="545454"/>
                </a:solidFill>
                <a:latin typeface="Montserrat Ultra-Bold"/>
              </a:rPr>
              <a:t>WORKFLOW OF THE MODEL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191000" y="1824213"/>
            <a:ext cx="9906000" cy="7434087"/>
          </a:xfrm>
          <a:prstGeom prst="rect">
            <a:avLst/>
          </a:prstGeom>
          <a:solidFill>
            <a:srgbClr val="414141"/>
          </a:solidFill>
        </p:spPr>
      </p:sp>
      <p:grpSp>
        <p:nvGrpSpPr>
          <p:cNvPr id="3" name="Group 3"/>
          <p:cNvGrpSpPr>
            <a:grpSpLocks noChangeAspect="1"/>
          </p:cNvGrpSpPr>
          <p:nvPr/>
        </p:nvGrpSpPr>
        <p:grpSpPr>
          <a:xfrm>
            <a:off x="4461458" y="2452219"/>
            <a:ext cx="9365085" cy="6178075"/>
            <a:chOff x="0" y="0"/>
            <a:chExt cx="9851898" cy="6499225"/>
          </a:xfrm>
        </p:grpSpPr>
        <p:sp>
          <p:nvSpPr>
            <p:cNvPr id="4" name="Freeform 4"/>
            <p:cNvSpPr/>
            <p:nvPr/>
          </p:nvSpPr>
          <p:spPr>
            <a:xfrm>
              <a:off x="63500" y="63500"/>
              <a:ext cx="9724898" cy="6372225"/>
            </a:xfrm>
            <a:custGeom>
              <a:avLst/>
              <a:gdLst/>
              <a:ahLst/>
              <a:cxnLst/>
              <a:rect l="l" t="t" r="r" b="b"/>
              <a:pathLst>
                <a:path w="9724898" h="6372225">
                  <a:moveTo>
                    <a:pt x="0" y="0"/>
                  </a:moveTo>
                  <a:lnTo>
                    <a:pt x="787908" y="6372225"/>
                  </a:lnTo>
                  <a:lnTo>
                    <a:pt x="9724898" y="6372225"/>
                  </a:lnTo>
                  <a:lnTo>
                    <a:pt x="9724898" y="0"/>
                  </a:lnTo>
                  <a:close/>
                </a:path>
              </a:pathLst>
            </a:custGeom>
            <a:solidFill>
              <a:srgbClr val="2B2B2B"/>
            </a:solidFill>
          </p:spPr>
        </p:sp>
        <p:sp>
          <p:nvSpPr>
            <p:cNvPr id="5" name="Freeform 5"/>
            <p:cNvSpPr/>
            <p:nvPr/>
          </p:nvSpPr>
          <p:spPr>
            <a:xfrm>
              <a:off x="8489696" y="656844"/>
              <a:ext cx="761873" cy="762000"/>
            </a:xfrm>
            <a:custGeom>
              <a:avLst/>
              <a:gdLst/>
              <a:ahLst/>
              <a:cxnLst/>
              <a:rect l="l" t="t" r="r" b="b"/>
              <a:pathLst>
                <a:path w="761873" h="762000">
                  <a:moveTo>
                    <a:pt x="0" y="0"/>
                  </a:moveTo>
                  <a:lnTo>
                    <a:pt x="761873" y="762000"/>
                  </a:lnTo>
                  <a:lnTo>
                    <a:pt x="761873" y="0"/>
                  </a:lnTo>
                  <a:close/>
                </a:path>
              </a:pathLst>
            </a:custGeom>
            <a:solidFill>
              <a:srgbClr val="FFFFFF"/>
            </a:solidFill>
          </p:spPr>
        </p:sp>
        <p:sp>
          <p:nvSpPr>
            <p:cNvPr id="6" name="Freeform 6"/>
            <p:cNvSpPr/>
            <p:nvPr/>
          </p:nvSpPr>
          <p:spPr>
            <a:xfrm>
              <a:off x="1807591" y="3899662"/>
              <a:ext cx="102108" cy="102108"/>
            </a:xfrm>
            <a:custGeom>
              <a:avLst/>
              <a:gdLst/>
              <a:ahLst/>
              <a:cxnLst/>
              <a:rect l="l" t="t" r="r" b="b"/>
              <a:pathLst>
                <a:path w="102108" h="102108">
                  <a:moveTo>
                    <a:pt x="102108" y="51054"/>
                  </a:moveTo>
                  <a:lnTo>
                    <a:pt x="101727" y="57658"/>
                  </a:lnTo>
                  <a:lnTo>
                    <a:pt x="99441" y="67437"/>
                  </a:lnTo>
                  <a:lnTo>
                    <a:pt x="95377" y="76581"/>
                  </a:lnTo>
                  <a:lnTo>
                    <a:pt x="89535" y="84709"/>
                  </a:lnTo>
                  <a:lnTo>
                    <a:pt x="82296" y="91567"/>
                  </a:lnTo>
                  <a:lnTo>
                    <a:pt x="73787" y="96901"/>
                  </a:lnTo>
                  <a:lnTo>
                    <a:pt x="64389" y="100457"/>
                  </a:lnTo>
                  <a:lnTo>
                    <a:pt x="54483" y="102108"/>
                  </a:lnTo>
                  <a:lnTo>
                    <a:pt x="44450" y="101727"/>
                  </a:lnTo>
                  <a:lnTo>
                    <a:pt x="34671" y="99441"/>
                  </a:lnTo>
                  <a:lnTo>
                    <a:pt x="25527" y="95377"/>
                  </a:lnTo>
                  <a:lnTo>
                    <a:pt x="17399" y="89535"/>
                  </a:lnTo>
                  <a:lnTo>
                    <a:pt x="10541" y="82296"/>
                  </a:lnTo>
                  <a:lnTo>
                    <a:pt x="5207" y="73787"/>
                  </a:lnTo>
                  <a:lnTo>
                    <a:pt x="1651" y="64389"/>
                  </a:lnTo>
                  <a:lnTo>
                    <a:pt x="0" y="54483"/>
                  </a:lnTo>
                  <a:lnTo>
                    <a:pt x="381" y="44450"/>
                  </a:lnTo>
                  <a:lnTo>
                    <a:pt x="2667" y="34671"/>
                  </a:lnTo>
                  <a:lnTo>
                    <a:pt x="6731" y="25527"/>
                  </a:lnTo>
                  <a:lnTo>
                    <a:pt x="12573" y="17399"/>
                  </a:lnTo>
                  <a:lnTo>
                    <a:pt x="19812" y="10541"/>
                  </a:lnTo>
                  <a:lnTo>
                    <a:pt x="28321" y="5207"/>
                  </a:lnTo>
                  <a:lnTo>
                    <a:pt x="37719" y="1651"/>
                  </a:lnTo>
                  <a:lnTo>
                    <a:pt x="47625" y="0"/>
                  </a:lnTo>
                  <a:lnTo>
                    <a:pt x="57658" y="381"/>
                  </a:lnTo>
                  <a:lnTo>
                    <a:pt x="67437" y="2666"/>
                  </a:lnTo>
                  <a:lnTo>
                    <a:pt x="76581" y="6731"/>
                  </a:lnTo>
                  <a:lnTo>
                    <a:pt x="84709" y="12572"/>
                  </a:lnTo>
                  <a:lnTo>
                    <a:pt x="91567" y="19812"/>
                  </a:lnTo>
                  <a:lnTo>
                    <a:pt x="96901" y="28321"/>
                  </a:lnTo>
                  <a:lnTo>
                    <a:pt x="100457" y="37719"/>
                  </a:lnTo>
                  <a:lnTo>
                    <a:pt x="102108" y="47625"/>
                  </a:lnTo>
                  <a:close/>
                </a:path>
              </a:pathLst>
            </a:custGeom>
            <a:solidFill>
              <a:srgbClr val="FFFFFF"/>
            </a:solidFill>
          </p:spPr>
        </p:sp>
        <p:sp>
          <p:nvSpPr>
            <p:cNvPr id="7" name="Freeform 7"/>
            <p:cNvSpPr/>
            <p:nvPr/>
          </p:nvSpPr>
          <p:spPr>
            <a:xfrm>
              <a:off x="1807591" y="4408170"/>
              <a:ext cx="102108" cy="102108"/>
            </a:xfrm>
            <a:custGeom>
              <a:avLst/>
              <a:gdLst/>
              <a:ahLst/>
              <a:cxnLst/>
              <a:rect l="l" t="t" r="r" b="b"/>
              <a:pathLst>
                <a:path w="102108" h="102108">
                  <a:moveTo>
                    <a:pt x="102108" y="51054"/>
                  </a:moveTo>
                  <a:lnTo>
                    <a:pt x="101727" y="57658"/>
                  </a:lnTo>
                  <a:lnTo>
                    <a:pt x="99441" y="67437"/>
                  </a:lnTo>
                  <a:lnTo>
                    <a:pt x="95377" y="76581"/>
                  </a:lnTo>
                  <a:lnTo>
                    <a:pt x="89535" y="84709"/>
                  </a:lnTo>
                  <a:lnTo>
                    <a:pt x="82296" y="91567"/>
                  </a:lnTo>
                  <a:lnTo>
                    <a:pt x="73787" y="96901"/>
                  </a:lnTo>
                  <a:lnTo>
                    <a:pt x="64389" y="100457"/>
                  </a:lnTo>
                  <a:lnTo>
                    <a:pt x="54483" y="102108"/>
                  </a:lnTo>
                  <a:lnTo>
                    <a:pt x="44450" y="101727"/>
                  </a:lnTo>
                  <a:lnTo>
                    <a:pt x="34671" y="99441"/>
                  </a:lnTo>
                  <a:lnTo>
                    <a:pt x="25527" y="95377"/>
                  </a:lnTo>
                  <a:lnTo>
                    <a:pt x="17399" y="89535"/>
                  </a:lnTo>
                  <a:lnTo>
                    <a:pt x="10541" y="82296"/>
                  </a:lnTo>
                  <a:lnTo>
                    <a:pt x="5207" y="73787"/>
                  </a:lnTo>
                  <a:lnTo>
                    <a:pt x="1651" y="64389"/>
                  </a:lnTo>
                  <a:lnTo>
                    <a:pt x="0" y="54483"/>
                  </a:lnTo>
                  <a:lnTo>
                    <a:pt x="381" y="44450"/>
                  </a:lnTo>
                  <a:lnTo>
                    <a:pt x="2667" y="34671"/>
                  </a:lnTo>
                  <a:lnTo>
                    <a:pt x="6731" y="25527"/>
                  </a:lnTo>
                  <a:lnTo>
                    <a:pt x="12573" y="17399"/>
                  </a:lnTo>
                  <a:lnTo>
                    <a:pt x="19812" y="10541"/>
                  </a:lnTo>
                  <a:lnTo>
                    <a:pt x="28321" y="5207"/>
                  </a:lnTo>
                  <a:lnTo>
                    <a:pt x="37719" y="1651"/>
                  </a:lnTo>
                  <a:lnTo>
                    <a:pt x="47625" y="0"/>
                  </a:lnTo>
                  <a:lnTo>
                    <a:pt x="57658" y="381"/>
                  </a:lnTo>
                  <a:lnTo>
                    <a:pt x="67437" y="2667"/>
                  </a:lnTo>
                  <a:lnTo>
                    <a:pt x="76581" y="6731"/>
                  </a:lnTo>
                  <a:lnTo>
                    <a:pt x="84709" y="12573"/>
                  </a:lnTo>
                  <a:lnTo>
                    <a:pt x="91567" y="19812"/>
                  </a:lnTo>
                  <a:lnTo>
                    <a:pt x="96901" y="28321"/>
                  </a:lnTo>
                  <a:lnTo>
                    <a:pt x="100457" y="37719"/>
                  </a:lnTo>
                  <a:lnTo>
                    <a:pt x="102108" y="47625"/>
                  </a:lnTo>
                  <a:close/>
                </a:path>
              </a:pathLst>
            </a:custGeom>
            <a:solidFill>
              <a:srgbClr val="FFFFFF"/>
            </a:solidFill>
          </p:spPr>
        </p:sp>
        <p:sp>
          <p:nvSpPr>
            <p:cNvPr id="8" name="Freeform 8"/>
            <p:cNvSpPr/>
            <p:nvPr/>
          </p:nvSpPr>
          <p:spPr>
            <a:xfrm>
              <a:off x="1807591" y="4916805"/>
              <a:ext cx="102108" cy="102108"/>
            </a:xfrm>
            <a:custGeom>
              <a:avLst/>
              <a:gdLst/>
              <a:ahLst/>
              <a:cxnLst/>
              <a:rect l="l" t="t" r="r" b="b"/>
              <a:pathLst>
                <a:path w="102108" h="102108">
                  <a:moveTo>
                    <a:pt x="102108" y="51054"/>
                  </a:moveTo>
                  <a:lnTo>
                    <a:pt x="101727" y="57658"/>
                  </a:lnTo>
                  <a:lnTo>
                    <a:pt x="99441" y="67437"/>
                  </a:lnTo>
                  <a:lnTo>
                    <a:pt x="95377" y="76581"/>
                  </a:lnTo>
                  <a:lnTo>
                    <a:pt x="89535" y="84709"/>
                  </a:lnTo>
                  <a:lnTo>
                    <a:pt x="82296" y="91567"/>
                  </a:lnTo>
                  <a:lnTo>
                    <a:pt x="73787" y="96901"/>
                  </a:lnTo>
                  <a:lnTo>
                    <a:pt x="64389" y="100457"/>
                  </a:lnTo>
                  <a:lnTo>
                    <a:pt x="54483" y="102108"/>
                  </a:lnTo>
                  <a:lnTo>
                    <a:pt x="44450" y="101727"/>
                  </a:lnTo>
                  <a:lnTo>
                    <a:pt x="34671" y="99442"/>
                  </a:lnTo>
                  <a:lnTo>
                    <a:pt x="25527" y="95377"/>
                  </a:lnTo>
                  <a:lnTo>
                    <a:pt x="17399" y="89536"/>
                  </a:lnTo>
                  <a:lnTo>
                    <a:pt x="10541" y="82296"/>
                  </a:lnTo>
                  <a:lnTo>
                    <a:pt x="5207" y="73787"/>
                  </a:lnTo>
                  <a:lnTo>
                    <a:pt x="1651" y="64389"/>
                  </a:lnTo>
                  <a:lnTo>
                    <a:pt x="0" y="54483"/>
                  </a:lnTo>
                  <a:lnTo>
                    <a:pt x="381" y="44450"/>
                  </a:lnTo>
                  <a:lnTo>
                    <a:pt x="2667" y="34671"/>
                  </a:lnTo>
                  <a:lnTo>
                    <a:pt x="6731" y="25527"/>
                  </a:lnTo>
                  <a:lnTo>
                    <a:pt x="12573" y="17399"/>
                  </a:lnTo>
                  <a:lnTo>
                    <a:pt x="19812" y="10541"/>
                  </a:lnTo>
                  <a:lnTo>
                    <a:pt x="28321" y="5207"/>
                  </a:lnTo>
                  <a:lnTo>
                    <a:pt x="37719" y="1651"/>
                  </a:lnTo>
                  <a:lnTo>
                    <a:pt x="47625" y="0"/>
                  </a:lnTo>
                  <a:lnTo>
                    <a:pt x="57658" y="381"/>
                  </a:lnTo>
                  <a:lnTo>
                    <a:pt x="67437" y="2667"/>
                  </a:lnTo>
                  <a:lnTo>
                    <a:pt x="76581" y="6731"/>
                  </a:lnTo>
                  <a:lnTo>
                    <a:pt x="84709" y="12573"/>
                  </a:lnTo>
                  <a:lnTo>
                    <a:pt x="91567" y="19812"/>
                  </a:lnTo>
                  <a:lnTo>
                    <a:pt x="96901" y="28321"/>
                  </a:lnTo>
                  <a:lnTo>
                    <a:pt x="100457" y="37719"/>
                  </a:lnTo>
                  <a:lnTo>
                    <a:pt x="102108" y="47625"/>
                  </a:lnTo>
                  <a:close/>
                </a:path>
              </a:pathLst>
            </a:custGeom>
            <a:solidFill>
              <a:srgbClr val="FFFFFF"/>
            </a:solidFill>
          </p:spPr>
        </p:sp>
        <p:sp>
          <p:nvSpPr>
            <p:cNvPr id="9" name="Freeform 9"/>
            <p:cNvSpPr/>
            <p:nvPr/>
          </p:nvSpPr>
          <p:spPr>
            <a:xfrm>
              <a:off x="1807591" y="5933948"/>
              <a:ext cx="102108" cy="102108"/>
            </a:xfrm>
            <a:custGeom>
              <a:avLst/>
              <a:gdLst/>
              <a:ahLst/>
              <a:cxnLst/>
              <a:rect l="l" t="t" r="r" b="b"/>
              <a:pathLst>
                <a:path w="102108" h="102108">
                  <a:moveTo>
                    <a:pt x="102108" y="51054"/>
                  </a:moveTo>
                  <a:lnTo>
                    <a:pt x="101727" y="57658"/>
                  </a:lnTo>
                  <a:lnTo>
                    <a:pt x="99441" y="67437"/>
                  </a:lnTo>
                  <a:lnTo>
                    <a:pt x="95377" y="76581"/>
                  </a:lnTo>
                  <a:lnTo>
                    <a:pt x="89535" y="84709"/>
                  </a:lnTo>
                  <a:lnTo>
                    <a:pt x="82296" y="91567"/>
                  </a:lnTo>
                  <a:lnTo>
                    <a:pt x="73787" y="96901"/>
                  </a:lnTo>
                  <a:lnTo>
                    <a:pt x="64389" y="100457"/>
                  </a:lnTo>
                  <a:lnTo>
                    <a:pt x="54483" y="102108"/>
                  </a:lnTo>
                  <a:lnTo>
                    <a:pt x="44450" y="101727"/>
                  </a:lnTo>
                  <a:lnTo>
                    <a:pt x="34671" y="99441"/>
                  </a:lnTo>
                  <a:lnTo>
                    <a:pt x="25527" y="95377"/>
                  </a:lnTo>
                  <a:lnTo>
                    <a:pt x="17399" y="89535"/>
                  </a:lnTo>
                  <a:lnTo>
                    <a:pt x="10541" y="82296"/>
                  </a:lnTo>
                  <a:lnTo>
                    <a:pt x="5207" y="73787"/>
                  </a:lnTo>
                  <a:lnTo>
                    <a:pt x="1651" y="64389"/>
                  </a:lnTo>
                  <a:lnTo>
                    <a:pt x="0" y="54483"/>
                  </a:lnTo>
                  <a:lnTo>
                    <a:pt x="381" y="44450"/>
                  </a:lnTo>
                  <a:lnTo>
                    <a:pt x="2667" y="34671"/>
                  </a:lnTo>
                  <a:lnTo>
                    <a:pt x="6731" y="25527"/>
                  </a:lnTo>
                  <a:lnTo>
                    <a:pt x="12573" y="17399"/>
                  </a:lnTo>
                  <a:lnTo>
                    <a:pt x="19812" y="10541"/>
                  </a:lnTo>
                  <a:lnTo>
                    <a:pt x="28321" y="5207"/>
                  </a:lnTo>
                  <a:lnTo>
                    <a:pt x="37719" y="1651"/>
                  </a:lnTo>
                  <a:lnTo>
                    <a:pt x="47625" y="0"/>
                  </a:lnTo>
                  <a:lnTo>
                    <a:pt x="57658" y="381"/>
                  </a:lnTo>
                  <a:lnTo>
                    <a:pt x="67437" y="2667"/>
                  </a:lnTo>
                  <a:lnTo>
                    <a:pt x="76581" y="6731"/>
                  </a:lnTo>
                  <a:lnTo>
                    <a:pt x="84709" y="12573"/>
                  </a:lnTo>
                  <a:lnTo>
                    <a:pt x="91567" y="19812"/>
                  </a:lnTo>
                  <a:lnTo>
                    <a:pt x="96901" y="28321"/>
                  </a:lnTo>
                  <a:lnTo>
                    <a:pt x="100457" y="37719"/>
                  </a:lnTo>
                  <a:lnTo>
                    <a:pt x="102108" y="47625"/>
                  </a:lnTo>
                  <a:close/>
                </a:path>
              </a:pathLst>
            </a:custGeom>
            <a:solidFill>
              <a:srgbClr val="FFFFFF"/>
            </a:solidFill>
          </p:spPr>
        </p:sp>
      </p:grpSp>
      <p:sp>
        <p:nvSpPr>
          <p:cNvPr id="10" name="TextBox 10"/>
          <p:cNvSpPr txBox="1"/>
          <p:nvPr/>
        </p:nvSpPr>
        <p:spPr>
          <a:xfrm>
            <a:off x="5783705" y="3112445"/>
            <a:ext cx="7454818" cy="2662993"/>
          </a:xfrm>
          <a:prstGeom prst="rect">
            <a:avLst/>
          </a:prstGeom>
        </p:spPr>
        <p:txBody>
          <a:bodyPr lIns="0" tIns="0" rIns="0" bIns="0" rtlCol="0" anchor="t">
            <a:spAutoFit/>
          </a:bodyPr>
          <a:lstStyle/>
          <a:p>
            <a:pPr algn="just">
              <a:lnSpc>
                <a:spcPts val="6004"/>
              </a:lnSpc>
            </a:pPr>
            <a:r>
              <a:rPr lang="en-US" sz="4289">
                <a:solidFill>
                  <a:srgbClr val="FFFFFF"/>
                </a:solidFill>
                <a:latin typeface="Montserrat Ultra-Bold"/>
              </a:rPr>
              <a:t>DATASET</a:t>
            </a:r>
          </a:p>
          <a:p>
            <a:pPr algn="just">
              <a:lnSpc>
                <a:spcPts val="3806"/>
              </a:lnSpc>
            </a:pPr>
            <a:r>
              <a:rPr lang="en-US" sz="2537" spc="17">
                <a:solidFill>
                  <a:srgbClr val="FFFFFF"/>
                </a:solidFill>
                <a:latin typeface="Montserrat Bold"/>
              </a:rPr>
              <a:t>The dataset included details of 253000 people that were used to train and test the ML model. The features in this dataset were </a:t>
            </a:r>
          </a:p>
        </p:txBody>
      </p:sp>
      <p:sp>
        <p:nvSpPr>
          <p:cNvPr id="11" name="TextBox 11"/>
          <p:cNvSpPr txBox="1"/>
          <p:nvPr/>
        </p:nvSpPr>
        <p:spPr>
          <a:xfrm>
            <a:off x="6395310" y="5907839"/>
            <a:ext cx="4343820" cy="1419148"/>
          </a:xfrm>
          <a:prstGeom prst="rect">
            <a:avLst/>
          </a:prstGeom>
        </p:spPr>
        <p:txBody>
          <a:bodyPr lIns="0" tIns="0" rIns="0" bIns="0" rtlCol="0" anchor="t">
            <a:spAutoFit/>
          </a:bodyPr>
          <a:lstStyle/>
          <a:p>
            <a:pPr algn="l">
              <a:lnSpc>
                <a:spcPts val="3806"/>
              </a:lnSpc>
            </a:pPr>
            <a:r>
              <a:rPr lang="en-US" sz="2537">
                <a:solidFill>
                  <a:srgbClr val="FFFFFF"/>
                </a:solidFill>
                <a:latin typeface="Montserrat Bold"/>
              </a:rPr>
              <a:t>GenHlth</a:t>
            </a:r>
          </a:p>
          <a:p>
            <a:pPr algn="l">
              <a:lnSpc>
                <a:spcPts val="3806"/>
              </a:lnSpc>
            </a:pPr>
            <a:r>
              <a:rPr lang="en-US" sz="2537">
                <a:solidFill>
                  <a:srgbClr val="FFFFFF"/>
                </a:solidFill>
                <a:latin typeface="Montserrat Bold"/>
              </a:rPr>
              <a:t>Age</a:t>
            </a:r>
          </a:p>
          <a:p>
            <a:pPr algn="l">
              <a:lnSpc>
                <a:spcPts val="3806"/>
              </a:lnSpc>
            </a:pPr>
            <a:r>
              <a:rPr lang="en-US" sz="2537">
                <a:solidFill>
                  <a:srgbClr val="FFFFFF"/>
                </a:solidFill>
                <a:latin typeface="Montserrat Bold"/>
              </a:rPr>
              <a:t>BMI</a:t>
            </a:r>
          </a:p>
        </p:txBody>
      </p:sp>
      <p:sp>
        <p:nvSpPr>
          <p:cNvPr id="12" name="TextBox 12"/>
          <p:cNvSpPr txBox="1"/>
          <p:nvPr/>
        </p:nvSpPr>
        <p:spPr>
          <a:xfrm>
            <a:off x="6395310" y="7361948"/>
            <a:ext cx="5020070" cy="464504"/>
          </a:xfrm>
          <a:prstGeom prst="rect">
            <a:avLst/>
          </a:prstGeom>
        </p:spPr>
        <p:txBody>
          <a:bodyPr lIns="0" tIns="0" rIns="0" bIns="0" rtlCol="0" anchor="t">
            <a:spAutoFit/>
          </a:bodyPr>
          <a:lstStyle/>
          <a:p>
            <a:pPr algn="l">
              <a:lnSpc>
                <a:spcPts val="3806"/>
              </a:lnSpc>
            </a:pPr>
            <a:r>
              <a:rPr lang="en-US" sz="2537">
                <a:solidFill>
                  <a:srgbClr val="FFFFFF"/>
                </a:solidFill>
                <a:latin typeface="Montserrat Bold"/>
              </a:rPr>
              <a:t>while the target variable was</a:t>
            </a:r>
          </a:p>
        </p:txBody>
      </p:sp>
      <p:sp>
        <p:nvSpPr>
          <p:cNvPr id="13" name="TextBox 13"/>
          <p:cNvSpPr txBox="1"/>
          <p:nvPr/>
        </p:nvSpPr>
        <p:spPr>
          <a:xfrm>
            <a:off x="6395310" y="7861414"/>
            <a:ext cx="2736108" cy="459388"/>
          </a:xfrm>
          <a:prstGeom prst="rect">
            <a:avLst/>
          </a:prstGeom>
        </p:spPr>
        <p:txBody>
          <a:bodyPr lIns="0" tIns="0" rIns="0" bIns="0" rtlCol="0" anchor="t">
            <a:spAutoFit/>
          </a:bodyPr>
          <a:lstStyle/>
          <a:p>
            <a:pPr algn="l">
              <a:lnSpc>
                <a:spcPts val="3806"/>
              </a:lnSpc>
            </a:pPr>
            <a:r>
              <a:rPr lang="en-US" sz="2537">
                <a:solidFill>
                  <a:srgbClr val="FFFFFF"/>
                </a:solidFill>
                <a:latin typeface="Montserrat Bold"/>
              </a:rPr>
              <a:t>Diabetes_binary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871357"/>
            <a:ext cx="5343525" cy="8343900"/>
          </a:xfrm>
          <a:custGeom>
            <a:avLst/>
            <a:gdLst/>
            <a:ahLst/>
            <a:cxnLst/>
            <a:rect l="l" t="t" r="r" b="b"/>
            <a:pathLst>
              <a:path w="5343525" h="8343900">
                <a:moveTo>
                  <a:pt x="0" y="0"/>
                </a:moveTo>
                <a:lnTo>
                  <a:pt x="5343525" y="0"/>
                </a:lnTo>
                <a:lnTo>
                  <a:pt x="5343525" y="8343900"/>
                </a:lnTo>
                <a:lnTo>
                  <a:pt x="0" y="8343900"/>
                </a:lnTo>
                <a:lnTo>
                  <a:pt x="0" y="0"/>
                </a:lnTo>
                <a:close/>
              </a:path>
            </a:pathLst>
          </a:custGeom>
          <a:blipFill>
            <a:blip r:embed="rId2"/>
            <a:stretch>
              <a:fillRect l="-88681" r="-88680"/>
            </a:stretch>
          </a:blipFill>
        </p:spPr>
      </p:sp>
      <p:grpSp>
        <p:nvGrpSpPr>
          <p:cNvPr id="3" name="Group 3"/>
          <p:cNvGrpSpPr>
            <a:grpSpLocks noChangeAspect="1"/>
          </p:cNvGrpSpPr>
          <p:nvPr/>
        </p:nvGrpSpPr>
        <p:grpSpPr>
          <a:xfrm>
            <a:off x="1028738" y="8383534"/>
            <a:ext cx="780964" cy="828675"/>
            <a:chOff x="0" y="0"/>
            <a:chExt cx="780961" cy="828675"/>
          </a:xfrm>
        </p:grpSpPr>
        <p:sp>
          <p:nvSpPr>
            <p:cNvPr id="4" name="Freeform 4"/>
            <p:cNvSpPr/>
            <p:nvPr/>
          </p:nvSpPr>
          <p:spPr>
            <a:xfrm>
              <a:off x="0" y="0"/>
              <a:ext cx="780923" cy="828675"/>
            </a:xfrm>
            <a:custGeom>
              <a:avLst/>
              <a:gdLst/>
              <a:ahLst/>
              <a:cxnLst/>
              <a:rect l="l" t="t" r="r" b="b"/>
              <a:pathLst>
                <a:path w="780923" h="828675">
                  <a:moveTo>
                    <a:pt x="0" y="0"/>
                  </a:moveTo>
                  <a:lnTo>
                    <a:pt x="0" y="828675"/>
                  </a:lnTo>
                  <a:lnTo>
                    <a:pt x="780923" y="828675"/>
                  </a:lnTo>
                  <a:lnTo>
                    <a:pt x="0" y="0"/>
                  </a:lnTo>
                  <a:close/>
                </a:path>
              </a:pathLst>
            </a:custGeom>
            <a:solidFill>
              <a:srgbClr val="FFFFFF"/>
            </a:solidFill>
          </p:spPr>
        </p:sp>
      </p:grpSp>
      <p:grpSp>
        <p:nvGrpSpPr>
          <p:cNvPr id="5" name="Group 5"/>
          <p:cNvGrpSpPr>
            <a:grpSpLocks noChangeAspect="1"/>
          </p:cNvGrpSpPr>
          <p:nvPr/>
        </p:nvGrpSpPr>
        <p:grpSpPr>
          <a:xfrm>
            <a:off x="7094477" y="3827802"/>
            <a:ext cx="103318" cy="103318"/>
            <a:chOff x="0" y="0"/>
            <a:chExt cx="103314" cy="103314"/>
          </a:xfrm>
        </p:grpSpPr>
        <p:sp>
          <p:nvSpPr>
            <p:cNvPr id="6" name="Freeform 6"/>
            <p:cNvSpPr/>
            <p:nvPr/>
          </p:nvSpPr>
          <p:spPr>
            <a:xfrm>
              <a:off x="0" y="0"/>
              <a:ext cx="103378" cy="103251"/>
            </a:xfrm>
            <a:custGeom>
              <a:avLst/>
              <a:gdLst/>
              <a:ahLst/>
              <a:cxnLst/>
              <a:rect l="l" t="t" r="r" b="b"/>
              <a:pathLst>
                <a:path w="103378" h="103251">
                  <a:moveTo>
                    <a:pt x="103251" y="51689"/>
                  </a:moveTo>
                  <a:lnTo>
                    <a:pt x="102870" y="58420"/>
                  </a:lnTo>
                  <a:lnTo>
                    <a:pt x="100584" y="68326"/>
                  </a:lnTo>
                  <a:lnTo>
                    <a:pt x="96393" y="77597"/>
                  </a:lnTo>
                  <a:lnTo>
                    <a:pt x="90424" y="85852"/>
                  </a:lnTo>
                  <a:lnTo>
                    <a:pt x="83058" y="92837"/>
                  </a:lnTo>
                  <a:lnTo>
                    <a:pt x="74422" y="98171"/>
                  </a:lnTo>
                  <a:lnTo>
                    <a:pt x="65024" y="101600"/>
                  </a:lnTo>
                  <a:lnTo>
                    <a:pt x="54991" y="103251"/>
                  </a:lnTo>
                  <a:lnTo>
                    <a:pt x="44831" y="102870"/>
                  </a:lnTo>
                  <a:lnTo>
                    <a:pt x="34925" y="100584"/>
                  </a:lnTo>
                  <a:lnTo>
                    <a:pt x="25654" y="96393"/>
                  </a:lnTo>
                  <a:lnTo>
                    <a:pt x="17399" y="90424"/>
                  </a:lnTo>
                  <a:lnTo>
                    <a:pt x="10414" y="83058"/>
                  </a:lnTo>
                  <a:lnTo>
                    <a:pt x="5080" y="74422"/>
                  </a:lnTo>
                  <a:lnTo>
                    <a:pt x="1524" y="64897"/>
                  </a:lnTo>
                  <a:lnTo>
                    <a:pt x="0" y="54991"/>
                  </a:lnTo>
                  <a:lnTo>
                    <a:pt x="381" y="44831"/>
                  </a:lnTo>
                  <a:lnTo>
                    <a:pt x="2667" y="34925"/>
                  </a:lnTo>
                  <a:lnTo>
                    <a:pt x="6858" y="25654"/>
                  </a:lnTo>
                  <a:lnTo>
                    <a:pt x="12700" y="17526"/>
                  </a:lnTo>
                  <a:lnTo>
                    <a:pt x="20193" y="10541"/>
                  </a:lnTo>
                  <a:lnTo>
                    <a:pt x="28702" y="5207"/>
                  </a:lnTo>
                  <a:lnTo>
                    <a:pt x="38227" y="1651"/>
                  </a:lnTo>
                  <a:lnTo>
                    <a:pt x="48260" y="0"/>
                  </a:lnTo>
                  <a:lnTo>
                    <a:pt x="58420" y="381"/>
                  </a:lnTo>
                  <a:lnTo>
                    <a:pt x="68326" y="2667"/>
                  </a:lnTo>
                  <a:lnTo>
                    <a:pt x="77597" y="6858"/>
                  </a:lnTo>
                  <a:lnTo>
                    <a:pt x="85852" y="12827"/>
                  </a:lnTo>
                  <a:lnTo>
                    <a:pt x="92837" y="20193"/>
                  </a:lnTo>
                  <a:lnTo>
                    <a:pt x="98171" y="28829"/>
                  </a:lnTo>
                  <a:lnTo>
                    <a:pt x="101727" y="38354"/>
                  </a:lnTo>
                  <a:lnTo>
                    <a:pt x="103378" y="48387"/>
                  </a:lnTo>
                  <a:close/>
                </a:path>
              </a:pathLst>
            </a:custGeom>
            <a:solidFill>
              <a:srgbClr val="59585C"/>
            </a:solidFill>
          </p:spPr>
        </p:sp>
      </p:grpSp>
      <p:grpSp>
        <p:nvGrpSpPr>
          <p:cNvPr id="7" name="Group 7"/>
          <p:cNvGrpSpPr>
            <a:grpSpLocks noChangeAspect="1"/>
          </p:cNvGrpSpPr>
          <p:nvPr/>
        </p:nvGrpSpPr>
        <p:grpSpPr>
          <a:xfrm>
            <a:off x="7094477" y="5119221"/>
            <a:ext cx="103318" cy="103318"/>
            <a:chOff x="0" y="0"/>
            <a:chExt cx="103314" cy="103314"/>
          </a:xfrm>
        </p:grpSpPr>
        <p:sp>
          <p:nvSpPr>
            <p:cNvPr id="8" name="Freeform 8"/>
            <p:cNvSpPr/>
            <p:nvPr/>
          </p:nvSpPr>
          <p:spPr>
            <a:xfrm>
              <a:off x="0" y="0"/>
              <a:ext cx="103378" cy="103251"/>
            </a:xfrm>
            <a:custGeom>
              <a:avLst/>
              <a:gdLst/>
              <a:ahLst/>
              <a:cxnLst/>
              <a:rect l="l" t="t" r="r" b="b"/>
              <a:pathLst>
                <a:path w="103378" h="103251">
                  <a:moveTo>
                    <a:pt x="103251" y="51689"/>
                  </a:moveTo>
                  <a:lnTo>
                    <a:pt x="102870" y="58420"/>
                  </a:lnTo>
                  <a:lnTo>
                    <a:pt x="100584" y="68326"/>
                  </a:lnTo>
                  <a:lnTo>
                    <a:pt x="96393" y="77597"/>
                  </a:lnTo>
                  <a:lnTo>
                    <a:pt x="90424" y="85852"/>
                  </a:lnTo>
                  <a:lnTo>
                    <a:pt x="83058" y="92837"/>
                  </a:lnTo>
                  <a:lnTo>
                    <a:pt x="74422" y="98171"/>
                  </a:lnTo>
                  <a:lnTo>
                    <a:pt x="65024" y="101600"/>
                  </a:lnTo>
                  <a:lnTo>
                    <a:pt x="54991" y="103251"/>
                  </a:lnTo>
                  <a:lnTo>
                    <a:pt x="44831" y="102870"/>
                  </a:lnTo>
                  <a:lnTo>
                    <a:pt x="34925" y="100584"/>
                  </a:lnTo>
                  <a:lnTo>
                    <a:pt x="25654" y="96393"/>
                  </a:lnTo>
                  <a:lnTo>
                    <a:pt x="17399" y="90424"/>
                  </a:lnTo>
                  <a:lnTo>
                    <a:pt x="10414" y="83058"/>
                  </a:lnTo>
                  <a:lnTo>
                    <a:pt x="5080" y="74422"/>
                  </a:lnTo>
                  <a:lnTo>
                    <a:pt x="1524" y="64897"/>
                  </a:lnTo>
                  <a:lnTo>
                    <a:pt x="0" y="54991"/>
                  </a:lnTo>
                  <a:lnTo>
                    <a:pt x="381" y="44831"/>
                  </a:lnTo>
                  <a:lnTo>
                    <a:pt x="2667" y="34925"/>
                  </a:lnTo>
                  <a:lnTo>
                    <a:pt x="6858" y="25654"/>
                  </a:lnTo>
                  <a:lnTo>
                    <a:pt x="12700" y="17526"/>
                  </a:lnTo>
                  <a:lnTo>
                    <a:pt x="20193" y="10541"/>
                  </a:lnTo>
                  <a:lnTo>
                    <a:pt x="28702" y="5207"/>
                  </a:lnTo>
                  <a:lnTo>
                    <a:pt x="38227" y="1651"/>
                  </a:lnTo>
                  <a:lnTo>
                    <a:pt x="48260" y="0"/>
                  </a:lnTo>
                  <a:lnTo>
                    <a:pt x="58420" y="381"/>
                  </a:lnTo>
                  <a:lnTo>
                    <a:pt x="68326" y="2667"/>
                  </a:lnTo>
                  <a:lnTo>
                    <a:pt x="77597" y="6858"/>
                  </a:lnTo>
                  <a:lnTo>
                    <a:pt x="85852" y="12827"/>
                  </a:lnTo>
                  <a:lnTo>
                    <a:pt x="92837" y="20193"/>
                  </a:lnTo>
                  <a:lnTo>
                    <a:pt x="98171" y="28829"/>
                  </a:lnTo>
                  <a:lnTo>
                    <a:pt x="101727" y="38354"/>
                  </a:lnTo>
                  <a:lnTo>
                    <a:pt x="103378" y="48387"/>
                  </a:lnTo>
                  <a:close/>
                </a:path>
              </a:pathLst>
            </a:custGeom>
            <a:solidFill>
              <a:srgbClr val="59585C"/>
            </a:solidFill>
          </p:spPr>
        </p:sp>
      </p:grpSp>
      <p:grpSp>
        <p:nvGrpSpPr>
          <p:cNvPr id="9" name="Group 9"/>
          <p:cNvGrpSpPr>
            <a:grpSpLocks noChangeAspect="1"/>
          </p:cNvGrpSpPr>
          <p:nvPr/>
        </p:nvGrpSpPr>
        <p:grpSpPr>
          <a:xfrm>
            <a:off x="7094477" y="6410639"/>
            <a:ext cx="103318" cy="103318"/>
            <a:chOff x="0" y="0"/>
            <a:chExt cx="103314" cy="103314"/>
          </a:xfrm>
        </p:grpSpPr>
        <p:sp>
          <p:nvSpPr>
            <p:cNvPr id="10" name="Freeform 10"/>
            <p:cNvSpPr/>
            <p:nvPr/>
          </p:nvSpPr>
          <p:spPr>
            <a:xfrm>
              <a:off x="0" y="0"/>
              <a:ext cx="103378" cy="103251"/>
            </a:xfrm>
            <a:custGeom>
              <a:avLst/>
              <a:gdLst/>
              <a:ahLst/>
              <a:cxnLst/>
              <a:rect l="l" t="t" r="r" b="b"/>
              <a:pathLst>
                <a:path w="103378" h="103251">
                  <a:moveTo>
                    <a:pt x="103251" y="51689"/>
                  </a:moveTo>
                  <a:lnTo>
                    <a:pt x="102870" y="58420"/>
                  </a:lnTo>
                  <a:lnTo>
                    <a:pt x="100584" y="68326"/>
                  </a:lnTo>
                  <a:lnTo>
                    <a:pt x="96393" y="77597"/>
                  </a:lnTo>
                  <a:lnTo>
                    <a:pt x="90424" y="85852"/>
                  </a:lnTo>
                  <a:lnTo>
                    <a:pt x="83058" y="92837"/>
                  </a:lnTo>
                  <a:lnTo>
                    <a:pt x="74422" y="98171"/>
                  </a:lnTo>
                  <a:lnTo>
                    <a:pt x="65024" y="101600"/>
                  </a:lnTo>
                  <a:lnTo>
                    <a:pt x="54991" y="103251"/>
                  </a:lnTo>
                  <a:lnTo>
                    <a:pt x="44831" y="102870"/>
                  </a:lnTo>
                  <a:lnTo>
                    <a:pt x="34925" y="100584"/>
                  </a:lnTo>
                  <a:lnTo>
                    <a:pt x="25654" y="96393"/>
                  </a:lnTo>
                  <a:lnTo>
                    <a:pt x="17399" y="90424"/>
                  </a:lnTo>
                  <a:lnTo>
                    <a:pt x="10414" y="83058"/>
                  </a:lnTo>
                  <a:lnTo>
                    <a:pt x="5080" y="74422"/>
                  </a:lnTo>
                  <a:lnTo>
                    <a:pt x="1524" y="64897"/>
                  </a:lnTo>
                  <a:lnTo>
                    <a:pt x="0" y="54991"/>
                  </a:lnTo>
                  <a:lnTo>
                    <a:pt x="381" y="44831"/>
                  </a:lnTo>
                  <a:lnTo>
                    <a:pt x="2667" y="34925"/>
                  </a:lnTo>
                  <a:lnTo>
                    <a:pt x="6858" y="25654"/>
                  </a:lnTo>
                  <a:lnTo>
                    <a:pt x="12700" y="17526"/>
                  </a:lnTo>
                  <a:lnTo>
                    <a:pt x="20193" y="10541"/>
                  </a:lnTo>
                  <a:lnTo>
                    <a:pt x="28702" y="5207"/>
                  </a:lnTo>
                  <a:lnTo>
                    <a:pt x="38227" y="1651"/>
                  </a:lnTo>
                  <a:lnTo>
                    <a:pt x="48260" y="0"/>
                  </a:lnTo>
                  <a:lnTo>
                    <a:pt x="58420" y="381"/>
                  </a:lnTo>
                  <a:lnTo>
                    <a:pt x="68326" y="2667"/>
                  </a:lnTo>
                  <a:lnTo>
                    <a:pt x="77597" y="6858"/>
                  </a:lnTo>
                  <a:lnTo>
                    <a:pt x="85852" y="12827"/>
                  </a:lnTo>
                  <a:lnTo>
                    <a:pt x="92837" y="20193"/>
                  </a:lnTo>
                  <a:lnTo>
                    <a:pt x="98171" y="28829"/>
                  </a:lnTo>
                  <a:lnTo>
                    <a:pt x="101727" y="38354"/>
                  </a:lnTo>
                  <a:lnTo>
                    <a:pt x="103378" y="48387"/>
                  </a:lnTo>
                  <a:close/>
                </a:path>
              </a:pathLst>
            </a:custGeom>
            <a:solidFill>
              <a:srgbClr val="59585C"/>
            </a:solidFill>
          </p:spPr>
        </p:sp>
      </p:grpSp>
      <p:grpSp>
        <p:nvGrpSpPr>
          <p:cNvPr id="11" name="Group 11"/>
          <p:cNvGrpSpPr>
            <a:grpSpLocks noChangeAspect="1"/>
          </p:cNvGrpSpPr>
          <p:nvPr/>
        </p:nvGrpSpPr>
        <p:grpSpPr>
          <a:xfrm>
            <a:off x="7094477" y="7702058"/>
            <a:ext cx="103318" cy="103318"/>
            <a:chOff x="0" y="0"/>
            <a:chExt cx="103314" cy="103314"/>
          </a:xfrm>
        </p:grpSpPr>
        <p:sp>
          <p:nvSpPr>
            <p:cNvPr id="12" name="Freeform 12"/>
            <p:cNvSpPr/>
            <p:nvPr/>
          </p:nvSpPr>
          <p:spPr>
            <a:xfrm>
              <a:off x="0" y="0"/>
              <a:ext cx="103378" cy="103251"/>
            </a:xfrm>
            <a:custGeom>
              <a:avLst/>
              <a:gdLst/>
              <a:ahLst/>
              <a:cxnLst/>
              <a:rect l="l" t="t" r="r" b="b"/>
              <a:pathLst>
                <a:path w="103378" h="103251">
                  <a:moveTo>
                    <a:pt x="103251" y="51689"/>
                  </a:moveTo>
                  <a:lnTo>
                    <a:pt x="102870" y="58420"/>
                  </a:lnTo>
                  <a:lnTo>
                    <a:pt x="100584" y="68326"/>
                  </a:lnTo>
                  <a:lnTo>
                    <a:pt x="96393" y="77597"/>
                  </a:lnTo>
                  <a:lnTo>
                    <a:pt x="90424" y="85852"/>
                  </a:lnTo>
                  <a:lnTo>
                    <a:pt x="83058" y="92837"/>
                  </a:lnTo>
                  <a:lnTo>
                    <a:pt x="74422" y="98171"/>
                  </a:lnTo>
                  <a:lnTo>
                    <a:pt x="65024" y="101600"/>
                  </a:lnTo>
                  <a:lnTo>
                    <a:pt x="54991" y="103251"/>
                  </a:lnTo>
                  <a:lnTo>
                    <a:pt x="44831" y="102870"/>
                  </a:lnTo>
                  <a:lnTo>
                    <a:pt x="34925" y="100584"/>
                  </a:lnTo>
                  <a:lnTo>
                    <a:pt x="25654" y="96393"/>
                  </a:lnTo>
                  <a:lnTo>
                    <a:pt x="17399" y="90424"/>
                  </a:lnTo>
                  <a:lnTo>
                    <a:pt x="10414" y="83058"/>
                  </a:lnTo>
                  <a:lnTo>
                    <a:pt x="5080" y="74422"/>
                  </a:lnTo>
                  <a:lnTo>
                    <a:pt x="1524" y="64897"/>
                  </a:lnTo>
                  <a:lnTo>
                    <a:pt x="0" y="54991"/>
                  </a:lnTo>
                  <a:lnTo>
                    <a:pt x="381" y="44831"/>
                  </a:lnTo>
                  <a:lnTo>
                    <a:pt x="2667" y="34925"/>
                  </a:lnTo>
                  <a:lnTo>
                    <a:pt x="6858" y="25654"/>
                  </a:lnTo>
                  <a:lnTo>
                    <a:pt x="12700" y="17526"/>
                  </a:lnTo>
                  <a:lnTo>
                    <a:pt x="20193" y="10541"/>
                  </a:lnTo>
                  <a:lnTo>
                    <a:pt x="28702" y="5207"/>
                  </a:lnTo>
                  <a:lnTo>
                    <a:pt x="38227" y="1651"/>
                  </a:lnTo>
                  <a:lnTo>
                    <a:pt x="48260" y="0"/>
                  </a:lnTo>
                  <a:lnTo>
                    <a:pt x="58420" y="381"/>
                  </a:lnTo>
                  <a:lnTo>
                    <a:pt x="68326" y="2667"/>
                  </a:lnTo>
                  <a:lnTo>
                    <a:pt x="77597" y="6858"/>
                  </a:lnTo>
                  <a:lnTo>
                    <a:pt x="85852" y="12827"/>
                  </a:lnTo>
                  <a:lnTo>
                    <a:pt x="92837" y="20193"/>
                  </a:lnTo>
                  <a:lnTo>
                    <a:pt x="98171" y="28829"/>
                  </a:lnTo>
                  <a:lnTo>
                    <a:pt x="101727" y="38354"/>
                  </a:lnTo>
                  <a:lnTo>
                    <a:pt x="103378" y="48387"/>
                  </a:lnTo>
                  <a:close/>
                </a:path>
              </a:pathLst>
            </a:custGeom>
            <a:solidFill>
              <a:srgbClr val="59585C"/>
            </a:solidFill>
          </p:spPr>
        </p:sp>
      </p:grpSp>
      <p:grpSp>
        <p:nvGrpSpPr>
          <p:cNvPr id="13" name="Group 13"/>
          <p:cNvGrpSpPr>
            <a:grpSpLocks noChangeAspect="1"/>
          </p:cNvGrpSpPr>
          <p:nvPr/>
        </p:nvGrpSpPr>
        <p:grpSpPr>
          <a:xfrm>
            <a:off x="7094477" y="8132531"/>
            <a:ext cx="103318" cy="103318"/>
            <a:chOff x="0" y="0"/>
            <a:chExt cx="103314" cy="103314"/>
          </a:xfrm>
        </p:grpSpPr>
        <p:sp>
          <p:nvSpPr>
            <p:cNvPr id="14" name="Freeform 14"/>
            <p:cNvSpPr/>
            <p:nvPr/>
          </p:nvSpPr>
          <p:spPr>
            <a:xfrm>
              <a:off x="0" y="0"/>
              <a:ext cx="103378" cy="103251"/>
            </a:xfrm>
            <a:custGeom>
              <a:avLst/>
              <a:gdLst/>
              <a:ahLst/>
              <a:cxnLst/>
              <a:rect l="l" t="t" r="r" b="b"/>
              <a:pathLst>
                <a:path w="103378" h="103251">
                  <a:moveTo>
                    <a:pt x="103251" y="51689"/>
                  </a:moveTo>
                  <a:lnTo>
                    <a:pt x="102870" y="58420"/>
                  </a:lnTo>
                  <a:lnTo>
                    <a:pt x="100584" y="68326"/>
                  </a:lnTo>
                  <a:lnTo>
                    <a:pt x="96393" y="77597"/>
                  </a:lnTo>
                  <a:lnTo>
                    <a:pt x="90424" y="85852"/>
                  </a:lnTo>
                  <a:lnTo>
                    <a:pt x="83058" y="92837"/>
                  </a:lnTo>
                  <a:lnTo>
                    <a:pt x="74422" y="98171"/>
                  </a:lnTo>
                  <a:lnTo>
                    <a:pt x="65024" y="101600"/>
                  </a:lnTo>
                  <a:lnTo>
                    <a:pt x="54991" y="103251"/>
                  </a:lnTo>
                  <a:lnTo>
                    <a:pt x="44831" y="102870"/>
                  </a:lnTo>
                  <a:lnTo>
                    <a:pt x="34925" y="100584"/>
                  </a:lnTo>
                  <a:lnTo>
                    <a:pt x="25654" y="96393"/>
                  </a:lnTo>
                  <a:lnTo>
                    <a:pt x="17399" y="90424"/>
                  </a:lnTo>
                  <a:lnTo>
                    <a:pt x="10414" y="83058"/>
                  </a:lnTo>
                  <a:lnTo>
                    <a:pt x="5080" y="74422"/>
                  </a:lnTo>
                  <a:lnTo>
                    <a:pt x="1524" y="64897"/>
                  </a:lnTo>
                  <a:lnTo>
                    <a:pt x="0" y="54991"/>
                  </a:lnTo>
                  <a:lnTo>
                    <a:pt x="381" y="44831"/>
                  </a:lnTo>
                  <a:lnTo>
                    <a:pt x="2667" y="34925"/>
                  </a:lnTo>
                  <a:lnTo>
                    <a:pt x="6858" y="25654"/>
                  </a:lnTo>
                  <a:lnTo>
                    <a:pt x="12700" y="17526"/>
                  </a:lnTo>
                  <a:lnTo>
                    <a:pt x="20193" y="10541"/>
                  </a:lnTo>
                  <a:lnTo>
                    <a:pt x="28702" y="5207"/>
                  </a:lnTo>
                  <a:lnTo>
                    <a:pt x="38227" y="1651"/>
                  </a:lnTo>
                  <a:lnTo>
                    <a:pt x="48260" y="0"/>
                  </a:lnTo>
                  <a:lnTo>
                    <a:pt x="58420" y="381"/>
                  </a:lnTo>
                  <a:lnTo>
                    <a:pt x="68326" y="2667"/>
                  </a:lnTo>
                  <a:lnTo>
                    <a:pt x="77597" y="6858"/>
                  </a:lnTo>
                  <a:lnTo>
                    <a:pt x="85852" y="12827"/>
                  </a:lnTo>
                  <a:lnTo>
                    <a:pt x="92837" y="20193"/>
                  </a:lnTo>
                  <a:lnTo>
                    <a:pt x="98171" y="28829"/>
                  </a:lnTo>
                  <a:lnTo>
                    <a:pt x="101727" y="38354"/>
                  </a:lnTo>
                  <a:lnTo>
                    <a:pt x="103378" y="48387"/>
                  </a:lnTo>
                  <a:close/>
                </a:path>
              </a:pathLst>
            </a:custGeom>
            <a:solidFill>
              <a:srgbClr val="59585C"/>
            </a:solidFill>
          </p:spPr>
        </p:sp>
      </p:grpSp>
      <p:grpSp>
        <p:nvGrpSpPr>
          <p:cNvPr id="15" name="Group 15"/>
          <p:cNvGrpSpPr>
            <a:grpSpLocks noChangeAspect="1"/>
          </p:cNvGrpSpPr>
          <p:nvPr/>
        </p:nvGrpSpPr>
        <p:grpSpPr>
          <a:xfrm>
            <a:off x="16441712" y="1028548"/>
            <a:ext cx="780964" cy="828675"/>
            <a:chOff x="0" y="0"/>
            <a:chExt cx="780961" cy="828675"/>
          </a:xfrm>
        </p:grpSpPr>
        <p:sp>
          <p:nvSpPr>
            <p:cNvPr id="16" name="Freeform 16"/>
            <p:cNvSpPr/>
            <p:nvPr/>
          </p:nvSpPr>
          <p:spPr>
            <a:xfrm>
              <a:off x="0" y="0"/>
              <a:ext cx="780923" cy="828675"/>
            </a:xfrm>
            <a:custGeom>
              <a:avLst/>
              <a:gdLst/>
              <a:ahLst/>
              <a:cxnLst/>
              <a:rect l="l" t="t" r="r" b="b"/>
              <a:pathLst>
                <a:path w="780923" h="828675">
                  <a:moveTo>
                    <a:pt x="0" y="0"/>
                  </a:moveTo>
                  <a:lnTo>
                    <a:pt x="780923" y="0"/>
                  </a:lnTo>
                  <a:lnTo>
                    <a:pt x="780923" y="828675"/>
                  </a:lnTo>
                  <a:lnTo>
                    <a:pt x="0" y="0"/>
                  </a:lnTo>
                </a:path>
              </a:pathLst>
            </a:custGeom>
            <a:solidFill>
              <a:srgbClr val="2B2B2B"/>
            </a:solidFill>
          </p:spPr>
        </p:sp>
      </p:grpSp>
      <p:sp>
        <p:nvSpPr>
          <p:cNvPr id="17" name="TextBox 17"/>
          <p:cNvSpPr txBox="1"/>
          <p:nvPr/>
        </p:nvSpPr>
        <p:spPr>
          <a:xfrm>
            <a:off x="9144000" y="1422930"/>
            <a:ext cx="7487841" cy="798224"/>
          </a:xfrm>
          <a:prstGeom prst="rect">
            <a:avLst/>
          </a:prstGeom>
        </p:spPr>
        <p:txBody>
          <a:bodyPr lIns="0" tIns="0" rIns="0" bIns="0" rtlCol="0" anchor="t">
            <a:spAutoFit/>
          </a:bodyPr>
          <a:lstStyle/>
          <a:p>
            <a:pPr algn="l">
              <a:lnSpc>
                <a:spcPts val="6519"/>
              </a:lnSpc>
            </a:pPr>
            <a:r>
              <a:rPr lang="en-US" sz="4656">
                <a:solidFill>
                  <a:srgbClr val="2B2B2B"/>
                </a:solidFill>
                <a:latin typeface="Montserrat Ultra-Bold"/>
              </a:rPr>
              <a:t>DATA PREPROCESSING</a:t>
            </a:r>
          </a:p>
        </p:txBody>
      </p:sp>
      <p:sp>
        <p:nvSpPr>
          <p:cNvPr id="18" name="TextBox 18"/>
          <p:cNvSpPr txBox="1"/>
          <p:nvPr/>
        </p:nvSpPr>
        <p:spPr>
          <a:xfrm>
            <a:off x="6827577" y="2351161"/>
            <a:ext cx="9050722" cy="1272445"/>
          </a:xfrm>
          <a:prstGeom prst="rect">
            <a:avLst/>
          </a:prstGeom>
        </p:spPr>
        <p:txBody>
          <a:bodyPr lIns="0" tIns="0" rIns="0" bIns="0" rtlCol="0" anchor="t">
            <a:spAutoFit/>
          </a:bodyPr>
          <a:lstStyle/>
          <a:p>
            <a:pPr algn="l">
              <a:lnSpc>
                <a:spcPts val="3389"/>
              </a:lnSpc>
            </a:pPr>
            <a:r>
              <a:rPr lang="en-US" sz="2440">
                <a:solidFill>
                  <a:srgbClr val="59585C"/>
                </a:solidFill>
                <a:latin typeface="Montserrat Semi-Bold"/>
              </a:rPr>
              <a:t>It is a data mining technique which is used to transform the raw data in a useful and efficient format. This includes </a:t>
            </a:r>
          </a:p>
        </p:txBody>
      </p:sp>
      <p:sp>
        <p:nvSpPr>
          <p:cNvPr id="19" name="TextBox 19"/>
          <p:cNvSpPr txBox="1"/>
          <p:nvPr/>
        </p:nvSpPr>
        <p:spPr>
          <a:xfrm>
            <a:off x="7354376" y="3642579"/>
            <a:ext cx="2319833" cy="411499"/>
          </a:xfrm>
          <a:prstGeom prst="rect">
            <a:avLst/>
          </a:prstGeom>
        </p:spPr>
        <p:txBody>
          <a:bodyPr lIns="0" tIns="0" rIns="0" bIns="0" rtlCol="0" anchor="t">
            <a:spAutoFit/>
          </a:bodyPr>
          <a:lstStyle/>
          <a:p>
            <a:pPr algn="l">
              <a:lnSpc>
                <a:spcPts val="3389"/>
              </a:lnSpc>
            </a:pPr>
            <a:r>
              <a:rPr lang="en-US" sz="2440">
                <a:solidFill>
                  <a:srgbClr val="59585C"/>
                </a:solidFill>
                <a:latin typeface="Montserrat Semi-Bold"/>
              </a:rPr>
              <a:t>Data Cleaning</a:t>
            </a:r>
          </a:p>
        </p:txBody>
      </p:sp>
      <p:sp>
        <p:nvSpPr>
          <p:cNvPr id="20" name="TextBox 20"/>
          <p:cNvSpPr txBox="1"/>
          <p:nvPr/>
        </p:nvSpPr>
        <p:spPr>
          <a:xfrm>
            <a:off x="6827577" y="4073061"/>
            <a:ext cx="87259" cy="841972"/>
          </a:xfrm>
          <a:prstGeom prst="rect">
            <a:avLst/>
          </a:prstGeom>
        </p:spPr>
        <p:txBody>
          <a:bodyPr lIns="0" tIns="0" rIns="0" bIns="0" rtlCol="0" anchor="t">
            <a:spAutoFit/>
          </a:bodyPr>
          <a:lstStyle/>
          <a:p>
            <a:pPr algn="just">
              <a:lnSpc>
                <a:spcPts val="3389"/>
              </a:lnSpc>
            </a:pPr>
            <a:r>
              <a:rPr lang="en-US" sz="2440">
                <a:solidFill>
                  <a:srgbClr val="59585C"/>
                </a:solidFill>
                <a:latin typeface="Montserrat Semi-Bold"/>
              </a:rPr>
              <a:t> </a:t>
            </a:r>
          </a:p>
          <a:p>
            <a:pPr algn="just">
              <a:lnSpc>
                <a:spcPts val="3389"/>
              </a:lnSpc>
            </a:pPr>
            <a:r>
              <a:rPr lang="en-US" sz="2440">
                <a:solidFill>
                  <a:srgbClr val="59585C"/>
                </a:solidFill>
                <a:latin typeface="Montserrat Semi-Bold"/>
              </a:rPr>
              <a:t> </a:t>
            </a:r>
          </a:p>
        </p:txBody>
      </p:sp>
      <p:sp>
        <p:nvSpPr>
          <p:cNvPr id="21" name="TextBox 21"/>
          <p:cNvSpPr txBox="1"/>
          <p:nvPr/>
        </p:nvSpPr>
        <p:spPr>
          <a:xfrm>
            <a:off x="7683017" y="4073061"/>
            <a:ext cx="2112445" cy="841972"/>
          </a:xfrm>
          <a:prstGeom prst="rect">
            <a:avLst/>
          </a:prstGeom>
        </p:spPr>
        <p:txBody>
          <a:bodyPr lIns="0" tIns="0" rIns="0" bIns="0" rtlCol="0" anchor="t">
            <a:spAutoFit/>
          </a:bodyPr>
          <a:lstStyle/>
          <a:p>
            <a:pPr algn="l">
              <a:lnSpc>
                <a:spcPts val="3389"/>
              </a:lnSpc>
            </a:pPr>
            <a:r>
              <a:rPr lang="en-US" sz="2440">
                <a:solidFill>
                  <a:srgbClr val="59585C"/>
                </a:solidFill>
                <a:latin typeface="Montserrat Semi-Bold"/>
              </a:rPr>
              <a:t>Missing Data Noisy Data</a:t>
            </a:r>
          </a:p>
        </p:txBody>
      </p:sp>
      <p:sp>
        <p:nvSpPr>
          <p:cNvPr id="22" name="TextBox 22"/>
          <p:cNvSpPr txBox="1"/>
          <p:nvPr/>
        </p:nvSpPr>
        <p:spPr>
          <a:xfrm>
            <a:off x="7354376" y="4934007"/>
            <a:ext cx="3384594" cy="411499"/>
          </a:xfrm>
          <a:prstGeom prst="rect">
            <a:avLst/>
          </a:prstGeom>
        </p:spPr>
        <p:txBody>
          <a:bodyPr lIns="0" tIns="0" rIns="0" bIns="0" rtlCol="0" anchor="t">
            <a:spAutoFit/>
          </a:bodyPr>
          <a:lstStyle/>
          <a:p>
            <a:pPr algn="l">
              <a:lnSpc>
                <a:spcPts val="3389"/>
              </a:lnSpc>
            </a:pPr>
            <a:r>
              <a:rPr lang="en-US" sz="2440">
                <a:solidFill>
                  <a:srgbClr val="59585C"/>
                </a:solidFill>
                <a:latin typeface="Montserrat Semi-Bold"/>
              </a:rPr>
              <a:t>Data Transformation</a:t>
            </a:r>
          </a:p>
        </p:txBody>
      </p:sp>
      <p:sp>
        <p:nvSpPr>
          <p:cNvPr id="23" name="TextBox 23"/>
          <p:cNvSpPr txBox="1"/>
          <p:nvPr/>
        </p:nvSpPr>
        <p:spPr>
          <a:xfrm>
            <a:off x="6827577" y="5364480"/>
            <a:ext cx="87259" cy="841972"/>
          </a:xfrm>
          <a:prstGeom prst="rect">
            <a:avLst/>
          </a:prstGeom>
        </p:spPr>
        <p:txBody>
          <a:bodyPr lIns="0" tIns="0" rIns="0" bIns="0" rtlCol="0" anchor="t">
            <a:spAutoFit/>
          </a:bodyPr>
          <a:lstStyle/>
          <a:p>
            <a:pPr algn="just">
              <a:lnSpc>
                <a:spcPts val="3389"/>
              </a:lnSpc>
            </a:pPr>
            <a:r>
              <a:rPr lang="en-US" sz="2440">
                <a:solidFill>
                  <a:srgbClr val="59585C"/>
                </a:solidFill>
                <a:latin typeface="Montserrat Semi-Bold"/>
              </a:rPr>
              <a:t> </a:t>
            </a:r>
          </a:p>
          <a:p>
            <a:pPr algn="just">
              <a:lnSpc>
                <a:spcPts val="3389"/>
              </a:lnSpc>
            </a:pPr>
            <a:r>
              <a:rPr lang="en-US" sz="2440">
                <a:solidFill>
                  <a:srgbClr val="59585C"/>
                </a:solidFill>
                <a:latin typeface="Montserrat Semi-Bold"/>
              </a:rPr>
              <a:t> </a:t>
            </a:r>
          </a:p>
        </p:txBody>
      </p:sp>
      <p:sp>
        <p:nvSpPr>
          <p:cNvPr id="24" name="TextBox 24"/>
          <p:cNvSpPr txBox="1"/>
          <p:nvPr/>
        </p:nvSpPr>
        <p:spPr>
          <a:xfrm>
            <a:off x="7683017" y="5364480"/>
            <a:ext cx="3179359" cy="841972"/>
          </a:xfrm>
          <a:prstGeom prst="rect">
            <a:avLst/>
          </a:prstGeom>
        </p:spPr>
        <p:txBody>
          <a:bodyPr lIns="0" tIns="0" rIns="0" bIns="0" rtlCol="0" anchor="t">
            <a:spAutoFit/>
          </a:bodyPr>
          <a:lstStyle/>
          <a:p>
            <a:pPr algn="l">
              <a:lnSpc>
                <a:spcPts val="3389"/>
              </a:lnSpc>
            </a:pPr>
            <a:r>
              <a:rPr lang="en-US" sz="2440">
                <a:solidFill>
                  <a:srgbClr val="59585C"/>
                </a:solidFill>
                <a:latin typeface="Montserrat Semi-Bold"/>
              </a:rPr>
              <a:t>Normalization Attribute Selection </a:t>
            </a:r>
          </a:p>
        </p:txBody>
      </p:sp>
      <p:sp>
        <p:nvSpPr>
          <p:cNvPr id="25" name="TextBox 25"/>
          <p:cNvSpPr txBox="1"/>
          <p:nvPr/>
        </p:nvSpPr>
        <p:spPr>
          <a:xfrm>
            <a:off x="7354376" y="6225426"/>
            <a:ext cx="2555986" cy="411499"/>
          </a:xfrm>
          <a:prstGeom prst="rect">
            <a:avLst/>
          </a:prstGeom>
        </p:spPr>
        <p:txBody>
          <a:bodyPr lIns="0" tIns="0" rIns="0" bIns="0" rtlCol="0" anchor="t">
            <a:spAutoFit/>
          </a:bodyPr>
          <a:lstStyle/>
          <a:p>
            <a:pPr algn="l">
              <a:lnSpc>
                <a:spcPts val="3389"/>
              </a:lnSpc>
            </a:pPr>
            <a:r>
              <a:rPr lang="en-US" sz="2440">
                <a:solidFill>
                  <a:srgbClr val="59585C"/>
                </a:solidFill>
                <a:latin typeface="Montserrat Semi-Bold"/>
              </a:rPr>
              <a:t>Data Reduction</a:t>
            </a:r>
          </a:p>
        </p:txBody>
      </p:sp>
      <p:sp>
        <p:nvSpPr>
          <p:cNvPr id="26" name="TextBox 26"/>
          <p:cNvSpPr txBox="1"/>
          <p:nvPr/>
        </p:nvSpPr>
        <p:spPr>
          <a:xfrm>
            <a:off x="6827577" y="6655899"/>
            <a:ext cx="4214146" cy="841972"/>
          </a:xfrm>
          <a:prstGeom prst="rect">
            <a:avLst/>
          </a:prstGeom>
        </p:spPr>
        <p:txBody>
          <a:bodyPr lIns="0" tIns="0" rIns="0" bIns="0" rtlCol="0" anchor="t">
            <a:spAutoFit/>
          </a:bodyPr>
          <a:lstStyle/>
          <a:p>
            <a:pPr algn="l">
              <a:lnSpc>
                <a:spcPts val="3389"/>
              </a:lnSpc>
            </a:pPr>
            <a:r>
              <a:rPr lang="en-US" sz="2440">
                <a:solidFill>
                  <a:srgbClr val="59585C"/>
                </a:solidFill>
                <a:latin typeface="Montserrat Semi-Bold"/>
              </a:rPr>
              <a:t> </a:t>
            </a:r>
          </a:p>
          <a:p>
            <a:pPr algn="l">
              <a:lnSpc>
                <a:spcPts val="3389"/>
              </a:lnSpc>
            </a:pPr>
            <a:r>
              <a:rPr lang="en-US" sz="2440">
                <a:solidFill>
                  <a:srgbClr val="59585C"/>
                </a:solidFill>
                <a:latin typeface="Montserrat Semi-Bold"/>
              </a:rPr>
              <a:t>How this is in my project?</a:t>
            </a:r>
          </a:p>
        </p:txBody>
      </p:sp>
      <p:sp>
        <p:nvSpPr>
          <p:cNvPr id="27" name="TextBox 27"/>
          <p:cNvSpPr txBox="1"/>
          <p:nvPr/>
        </p:nvSpPr>
        <p:spPr>
          <a:xfrm>
            <a:off x="7354376" y="7516844"/>
            <a:ext cx="8458352" cy="1272445"/>
          </a:xfrm>
          <a:prstGeom prst="rect">
            <a:avLst/>
          </a:prstGeom>
        </p:spPr>
        <p:txBody>
          <a:bodyPr lIns="0" tIns="0" rIns="0" bIns="0" rtlCol="0" anchor="t">
            <a:spAutoFit/>
          </a:bodyPr>
          <a:lstStyle/>
          <a:p>
            <a:pPr algn="l">
              <a:lnSpc>
                <a:spcPts val="3389"/>
              </a:lnSpc>
            </a:pPr>
            <a:r>
              <a:rPr lang="en-US" sz="2440">
                <a:solidFill>
                  <a:srgbClr val="59585C"/>
                </a:solidFill>
                <a:latin typeface="Montserrat Semi-Bold"/>
              </a:rPr>
              <a:t>Checked for null values using isnull() function Checked for duplicate values using duplicated() function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5096" y="2330072"/>
            <a:ext cx="3794027" cy="654177"/>
          </a:xfrm>
          <a:custGeom>
            <a:avLst/>
            <a:gdLst/>
            <a:ahLst/>
            <a:cxnLst/>
            <a:rect l="l" t="t" r="r" b="b"/>
            <a:pathLst>
              <a:path w="3794027" h="654177">
                <a:moveTo>
                  <a:pt x="0" y="0"/>
                </a:moveTo>
                <a:lnTo>
                  <a:pt x="3794026" y="0"/>
                </a:lnTo>
                <a:lnTo>
                  <a:pt x="3794026" y="654177"/>
                </a:lnTo>
                <a:lnTo>
                  <a:pt x="0" y="6541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969899" y="4676318"/>
            <a:ext cx="637270" cy="4575124"/>
          </a:xfrm>
          <a:custGeom>
            <a:avLst/>
            <a:gdLst/>
            <a:ahLst/>
            <a:cxnLst/>
            <a:rect l="l" t="t" r="r" b="b"/>
            <a:pathLst>
              <a:path w="637270" h="4575124">
                <a:moveTo>
                  <a:pt x="0" y="0"/>
                </a:moveTo>
                <a:lnTo>
                  <a:pt x="637270" y="0"/>
                </a:lnTo>
                <a:lnTo>
                  <a:pt x="637270" y="4575124"/>
                </a:lnTo>
                <a:lnTo>
                  <a:pt x="0" y="4575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783269" y="4822508"/>
            <a:ext cx="722976" cy="4411809"/>
          </a:xfrm>
          <a:custGeom>
            <a:avLst/>
            <a:gdLst/>
            <a:ahLst/>
            <a:cxnLst/>
            <a:rect l="l" t="t" r="r" b="b"/>
            <a:pathLst>
              <a:path w="722976" h="4411809">
                <a:moveTo>
                  <a:pt x="0" y="0"/>
                </a:moveTo>
                <a:lnTo>
                  <a:pt x="722976" y="0"/>
                </a:lnTo>
                <a:lnTo>
                  <a:pt x="722976" y="4411808"/>
                </a:lnTo>
                <a:lnTo>
                  <a:pt x="0" y="44118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9296400" y="4806071"/>
            <a:ext cx="8768191" cy="5036675"/>
          </a:xfrm>
          <a:custGeom>
            <a:avLst/>
            <a:gdLst/>
            <a:ahLst/>
            <a:cxnLst/>
            <a:rect l="l" t="t" r="r" b="b"/>
            <a:pathLst>
              <a:path w="10738369" h="6405886">
                <a:moveTo>
                  <a:pt x="0" y="0"/>
                </a:moveTo>
                <a:lnTo>
                  <a:pt x="10738369" y="0"/>
                </a:lnTo>
                <a:lnTo>
                  <a:pt x="10738369" y="6405886"/>
                </a:lnTo>
                <a:lnTo>
                  <a:pt x="0" y="6405886"/>
                </a:lnTo>
                <a:lnTo>
                  <a:pt x="0" y="0"/>
                </a:lnTo>
                <a:close/>
              </a:path>
            </a:pathLst>
          </a:custGeom>
          <a:blipFill>
            <a:blip r:embed="rId8"/>
            <a:stretch>
              <a:fillRect/>
            </a:stretch>
          </a:blipFill>
        </p:spPr>
      </p:sp>
      <p:sp>
        <p:nvSpPr>
          <p:cNvPr id="6" name="Freeform 6"/>
          <p:cNvSpPr/>
          <p:nvPr/>
        </p:nvSpPr>
        <p:spPr>
          <a:xfrm>
            <a:off x="0" y="4822508"/>
            <a:ext cx="5961792" cy="4558046"/>
          </a:xfrm>
          <a:custGeom>
            <a:avLst/>
            <a:gdLst/>
            <a:ahLst/>
            <a:cxnLst/>
            <a:rect l="l" t="t" r="r" b="b"/>
            <a:pathLst>
              <a:path w="5961792" h="4558046">
                <a:moveTo>
                  <a:pt x="0" y="0"/>
                </a:moveTo>
                <a:lnTo>
                  <a:pt x="5961792" y="0"/>
                </a:lnTo>
                <a:lnTo>
                  <a:pt x="5961792" y="4558045"/>
                </a:lnTo>
                <a:lnTo>
                  <a:pt x="0" y="4558045"/>
                </a:lnTo>
                <a:lnTo>
                  <a:pt x="0" y="0"/>
                </a:lnTo>
                <a:close/>
              </a:path>
            </a:pathLst>
          </a:custGeom>
          <a:blipFill>
            <a:blip r:embed="rId9"/>
            <a:stretch>
              <a:fillRect/>
            </a:stretch>
          </a:blipFill>
        </p:spPr>
      </p:sp>
      <p:sp>
        <p:nvSpPr>
          <p:cNvPr id="7" name="Freeform 7"/>
          <p:cNvSpPr/>
          <p:nvPr/>
        </p:nvSpPr>
        <p:spPr>
          <a:xfrm>
            <a:off x="5961792" y="545955"/>
            <a:ext cx="4540791" cy="3568234"/>
          </a:xfrm>
          <a:custGeom>
            <a:avLst/>
            <a:gdLst/>
            <a:ahLst/>
            <a:cxnLst/>
            <a:rect l="l" t="t" r="r" b="b"/>
            <a:pathLst>
              <a:path w="4540791" h="3568234">
                <a:moveTo>
                  <a:pt x="0" y="0"/>
                </a:moveTo>
                <a:lnTo>
                  <a:pt x="4540791" y="0"/>
                </a:lnTo>
                <a:lnTo>
                  <a:pt x="4540791" y="3568234"/>
                </a:lnTo>
                <a:lnTo>
                  <a:pt x="0" y="3568234"/>
                </a:lnTo>
                <a:lnTo>
                  <a:pt x="0" y="0"/>
                </a:lnTo>
                <a:close/>
              </a:path>
            </a:pathLst>
          </a:custGeom>
          <a:blipFill>
            <a:blip r:embed="rId10"/>
            <a:stretch>
              <a:fillRect/>
            </a:stretch>
          </a:blipFill>
        </p:spPr>
      </p:sp>
      <p:sp>
        <p:nvSpPr>
          <p:cNvPr id="8" name="Freeform 8"/>
          <p:cNvSpPr/>
          <p:nvPr/>
        </p:nvSpPr>
        <p:spPr>
          <a:xfrm>
            <a:off x="11942420" y="545955"/>
            <a:ext cx="4570986" cy="3568234"/>
          </a:xfrm>
          <a:custGeom>
            <a:avLst/>
            <a:gdLst/>
            <a:ahLst/>
            <a:cxnLst/>
            <a:rect l="l" t="t" r="r" b="b"/>
            <a:pathLst>
              <a:path w="4570986" h="3568234">
                <a:moveTo>
                  <a:pt x="0" y="0"/>
                </a:moveTo>
                <a:lnTo>
                  <a:pt x="4570985" y="0"/>
                </a:lnTo>
                <a:lnTo>
                  <a:pt x="4570985" y="3568234"/>
                </a:lnTo>
                <a:lnTo>
                  <a:pt x="0" y="3568234"/>
                </a:lnTo>
                <a:lnTo>
                  <a:pt x="0" y="0"/>
                </a:lnTo>
                <a:close/>
              </a:path>
            </a:pathLst>
          </a:custGeom>
          <a:blipFill>
            <a:blip r:embed="rId11"/>
            <a:stretch>
              <a:fillRect/>
            </a:stretch>
          </a:blipFill>
        </p:spPr>
      </p:sp>
      <p:sp>
        <p:nvSpPr>
          <p:cNvPr id="9" name="TextBox 9"/>
          <p:cNvSpPr txBox="1"/>
          <p:nvPr/>
        </p:nvSpPr>
        <p:spPr>
          <a:xfrm>
            <a:off x="1087193" y="2117153"/>
            <a:ext cx="3909832" cy="1183443"/>
          </a:xfrm>
          <a:prstGeom prst="rect">
            <a:avLst/>
          </a:prstGeom>
        </p:spPr>
        <p:txBody>
          <a:bodyPr lIns="0" tIns="0" rIns="0" bIns="0" rtlCol="0" anchor="t">
            <a:spAutoFit/>
          </a:bodyPr>
          <a:lstStyle/>
          <a:p>
            <a:pPr algn="l">
              <a:lnSpc>
                <a:spcPts val="8930"/>
              </a:lnSpc>
            </a:pPr>
            <a:r>
              <a:rPr lang="en-US" sz="6378" dirty="0">
                <a:solidFill>
                  <a:srgbClr val="545454"/>
                </a:solidFill>
                <a:latin typeface="Neue Einstellung Bold"/>
              </a:rPr>
              <a:t>BOXPLOT</a:t>
            </a:r>
          </a:p>
        </p:txBody>
      </p:sp>
      <p:sp>
        <p:nvSpPr>
          <p:cNvPr id="10" name="TextBox 10"/>
          <p:cNvSpPr txBox="1"/>
          <p:nvPr/>
        </p:nvSpPr>
        <p:spPr>
          <a:xfrm>
            <a:off x="8807072" y="4927229"/>
            <a:ext cx="688934" cy="4493724"/>
          </a:xfrm>
          <a:prstGeom prst="rect">
            <a:avLst/>
          </a:prstGeom>
        </p:spPr>
        <p:txBody>
          <a:bodyPr lIns="0" tIns="0" rIns="0" bIns="0" rtlCol="0" anchor="t">
            <a:spAutoFit/>
          </a:bodyPr>
          <a:lstStyle/>
          <a:p>
            <a:pPr algn="ctr">
              <a:lnSpc>
                <a:spcPts val="4908"/>
              </a:lnSpc>
            </a:pPr>
            <a:r>
              <a:rPr lang="en-US" sz="5465" dirty="0">
                <a:solidFill>
                  <a:srgbClr val="545454"/>
                </a:solidFill>
                <a:latin typeface="Neue Einstellung Bold"/>
              </a:rPr>
              <a:t>H E A T M A P</a:t>
            </a:r>
          </a:p>
        </p:txBody>
      </p:sp>
      <p:sp>
        <p:nvSpPr>
          <p:cNvPr id="11" name="TextBox 11"/>
          <p:cNvSpPr txBox="1"/>
          <p:nvPr/>
        </p:nvSpPr>
        <p:spPr>
          <a:xfrm>
            <a:off x="6000235" y="4806071"/>
            <a:ext cx="554069" cy="4614882"/>
          </a:xfrm>
          <a:prstGeom prst="rect">
            <a:avLst/>
          </a:prstGeom>
        </p:spPr>
        <p:txBody>
          <a:bodyPr lIns="0" tIns="0" rIns="0" bIns="0" rtlCol="0" anchor="t">
            <a:spAutoFit/>
          </a:bodyPr>
          <a:lstStyle/>
          <a:p>
            <a:pPr algn="ctr">
              <a:lnSpc>
                <a:spcPts val="3947"/>
              </a:lnSpc>
            </a:pPr>
            <a:r>
              <a:rPr lang="en-US" sz="4395" dirty="0">
                <a:solidFill>
                  <a:srgbClr val="545454"/>
                </a:solidFill>
                <a:latin typeface="Neue Einstellung Bold"/>
              </a:rPr>
              <a:t>H I S T O G R A 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478145" y="1027243"/>
            <a:ext cx="781050" cy="780993"/>
            <a:chOff x="0" y="0"/>
            <a:chExt cx="781050" cy="780986"/>
          </a:xfrm>
        </p:grpSpPr>
        <p:sp>
          <p:nvSpPr>
            <p:cNvPr id="3" name="Freeform 3"/>
            <p:cNvSpPr/>
            <p:nvPr/>
          </p:nvSpPr>
          <p:spPr>
            <a:xfrm>
              <a:off x="0" y="0"/>
              <a:ext cx="781050" cy="781050"/>
            </a:xfrm>
            <a:custGeom>
              <a:avLst/>
              <a:gdLst/>
              <a:ahLst/>
              <a:cxnLst/>
              <a:rect l="l" t="t" r="r" b="b"/>
              <a:pathLst>
                <a:path w="781050" h="781050">
                  <a:moveTo>
                    <a:pt x="0" y="0"/>
                  </a:moveTo>
                  <a:lnTo>
                    <a:pt x="781050" y="0"/>
                  </a:lnTo>
                  <a:lnTo>
                    <a:pt x="781050" y="781050"/>
                  </a:lnTo>
                  <a:lnTo>
                    <a:pt x="0" y="0"/>
                  </a:lnTo>
                </a:path>
              </a:pathLst>
            </a:custGeom>
            <a:solidFill>
              <a:srgbClr val="2B2B2B"/>
            </a:solidFill>
          </p:spPr>
        </p:sp>
      </p:grpSp>
      <p:sp>
        <p:nvSpPr>
          <p:cNvPr id="4" name="Freeform 4"/>
          <p:cNvSpPr/>
          <p:nvPr/>
        </p:nvSpPr>
        <p:spPr>
          <a:xfrm>
            <a:off x="1622765" y="3688852"/>
            <a:ext cx="15039480" cy="3362325"/>
          </a:xfrm>
          <a:custGeom>
            <a:avLst/>
            <a:gdLst/>
            <a:ahLst/>
            <a:cxnLst/>
            <a:rect l="l" t="t" r="r" b="b"/>
            <a:pathLst>
              <a:path w="15039480" h="3362325">
                <a:moveTo>
                  <a:pt x="0" y="0"/>
                </a:moveTo>
                <a:lnTo>
                  <a:pt x="15039479" y="0"/>
                </a:lnTo>
                <a:lnTo>
                  <a:pt x="15039479" y="3362325"/>
                </a:lnTo>
                <a:lnTo>
                  <a:pt x="0" y="3362325"/>
                </a:lnTo>
                <a:lnTo>
                  <a:pt x="0" y="0"/>
                </a:lnTo>
                <a:close/>
              </a:path>
            </a:pathLst>
          </a:custGeom>
          <a:blipFill>
            <a:blip r:embed="rId2"/>
            <a:stretch>
              <a:fillRect/>
            </a:stretch>
          </a:blipFill>
        </p:spPr>
      </p:sp>
      <p:grpSp>
        <p:nvGrpSpPr>
          <p:cNvPr id="5" name="Group 5"/>
          <p:cNvGrpSpPr>
            <a:grpSpLocks noChangeAspect="1"/>
          </p:cNvGrpSpPr>
          <p:nvPr/>
        </p:nvGrpSpPr>
        <p:grpSpPr>
          <a:xfrm>
            <a:off x="1028700" y="8478726"/>
            <a:ext cx="781050" cy="780993"/>
            <a:chOff x="0" y="0"/>
            <a:chExt cx="781050" cy="780986"/>
          </a:xfrm>
        </p:grpSpPr>
        <p:sp>
          <p:nvSpPr>
            <p:cNvPr id="6" name="Freeform 6"/>
            <p:cNvSpPr/>
            <p:nvPr/>
          </p:nvSpPr>
          <p:spPr>
            <a:xfrm>
              <a:off x="0" y="0"/>
              <a:ext cx="781050" cy="781050"/>
            </a:xfrm>
            <a:custGeom>
              <a:avLst/>
              <a:gdLst/>
              <a:ahLst/>
              <a:cxnLst/>
              <a:rect l="l" t="t" r="r" b="b"/>
              <a:pathLst>
                <a:path w="781050" h="781050">
                  <a:moveTo>
                    <a:pt x="781050" y="781050"/>
                  </a:moveTo>
                  <a:lnTo>
                    <a:pt x="0" y="781050"/>
                  </a:lnTo>
                  <a:lnTo>
                    <a:pt x="0" y="0"/>
                  </a:lnTo>
                  <a:lnTo>
                    <a:pt x="781050" y="781050"/>
                  </a:lnTo>
                </a:path>
              </a:pathLst>
            </a:custGeom>
            <a:solidFill>
              <a:srgbClr val="2B2B2B"/>
            </a:solidFill>
          </p:spPr>
        </p:sp>
      </p:grpSp>
      <p:sp>
        <p:nvSpPr>
          <p:cNvPr id="7" name="TextBox 7"/>
          <p:cNvSpPr txBox="1"/>
          <p:nvPr/>
        </p:nvSpPr>
        <p:spPr>
          <a:xfrm>
            <a:off x="2835202" y="2068859"/>
            <a:ext cx="12788570" cy="795585"/>
          </a:xfrm>
          <a:prstGeom prst="rect">
            <a:avLst/>
          </a:prstGeom>
        </p:spPr>
        <p:txBody>
          <a:bodyPr lIns="0" tIns="0" rIns="0" bIns="0" rtlCol="0" anchor="t">
            <a:spAutoFit/>
          </a:bodyPr>
          <a:lstStyle/>
          <a:p>
            <a:pPr algn="l">
              <a:lnSpc>
                <a:spcPts val="6495"/>
              </a:lnSpc>
            </a:pPr>
            <a:r>
              <a:rPr lang="en-US" sz="4639">
                <a:solidFill>
                  <a:srgbClr val="2B2B2B"/>
                </a:solidFill>
                <a:latin typeface="Montserrat Heavy"/>
              </a:rPr>
              <a:t>SPLITTING DATA INTO TRAIN AND TEST</a:t>
            </a:r>
          </a:p>
        </p:txBody>
      </p:sp>
      <p:sp>
        <p:nvSpPr>
          <p:cNvPr id="8" name="TextBox 8"/>
          <p:cNvSpPr txBox="1"/>
          <p:nvPr/>
        </p:nvSpPr>
        <p:spPr>
          <a:xfrm>
            <a:off x="4582706" y="7762399"/>
            <a:ext cx="10179129" cy="1041141"/>
          </a:xfrm>
          <a:prstGeom prst="rect">
            <a:avLst/>
          </a:prstGeom>
        </p:spPr>
        <p:txBody>
          <a:bodyPr lIns="0" tIns="0" rIns="0" bIns="0" rtlCol="0" anchor="t">
            <a:spAutoFit/>
          </a:bodyPr>
          <a:lstStyle/>
          <a:p>
            <a:pPr algn="ctr">
              <a:lnSpc>
                <a:spcPts val="2837"/>
              </a:lnSpc>
            </a:pPr>
            <a:r>
              <a:rPr lang="en-US" sz="2070">
                <a:solidFill>
                  <a:srgbClr val="59585C"/>
                </a:solidFill>
                <a:latin typeface="Montserrat Semi-Bold"/>
              </a:rPr>
              <a:t>The split percentage used in the project is 80 and 20 respectively for train and test data. We fit our model on the train data, in order to make predictions on the test data.</a:t>
            </a:r>
          </a:p>
        </p:txBody>
      </p:sp>
      <p:sp>
        <p:nvSpPr>
          <p:cNvPr id="9" name="TextBox 9"/>
          <p:cNvSpPr txBox="1"/>
          <p:nvPr/>
        </p:nvSpPr>
        <p:spPr>
          <a:xfrm>
            <a:off x="1869062" y="3717893"/>
            <a:ext cx="7203119" cy="3241881"/>
          </a:xfrm>
          <a:prstGeom prst="rect">
            <a:avLst/>
          </a:prstGeom>
        </p:spPr>
        <p:txBody>
          <a:bodyPr lIns="0" tIns="0" rIns="0" bIns="0" rtlCol="0" anchor="t">
            <a:spAutoFit/>
          </a:bodyPr>
          <a:lstStyle/>
          <a:p>
            <a:pPr algn="ctr">
              <a:lnSpc>
                <a:spcPts val="5133"/>
              </a:lnSpc>
            </a:pPr>
            <a:r>
              <a:rPr lang="en-US" sz="3709">
                <a:solidFill>
                  <a:srgbClr val="FFFFFF"/>
                </a:solidFill>
                <a:latin typeface="Montserrat Semi-Bold"/>
              </a:rPr>
              <a:t>Training data is the data you use to train an algorithm or machine learning model to predict the outcome you design your model to predict</a:t>
            </a:r>
          </a:p>
        </p:txBody>
      </p:sp>
      <p:sp>
        <p:nvSpPr>
          <p:cNvPr id="10" name="TextBox 10"/>
          <p:cNvSpPr txBox="1"/>
          <p:nvPr/>
        </p:nvSpPr>
        <p:spPr>
          <a:xfrm>
            <a:off x="9674781" y="3730504"/>
            <a:ext cx="7025888" cy="2850909"/>
          </a:xfrm>
          <a:prstGeom prst="rect">
            <a:avLst/>
          </a:prstGeom>
        </p:spPr>
        <p:txBody>
          <a:bodyPr lIns="0" tIns="0" rIns="0" bIns="0" rtlCol="0" anchor="t">
            <a:spAutoFit/>
          </a:bodyPr>
          <a:lstStyle/>
          <a:p>
            <a:pPr algn="ctr">
              <a:lnSpc>
                <a:spcPts val="4525"/>
              </a:lnSpc>
            </a:pPr>
            <a:r>
              <a:rPr lang="en-US" sz="3234">
                <a:solidFill>
                  <a:srgbClr val="FFFFFF"/>
                </a:solidFill>
                <a:latin typeface="Montserrat Semi-Bold"/>
              </a:rPr>
              <a:t>Test data is used to measure the performance, such as accuracy or efficiency, of the algorithm you are using to train the machine.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625</Words>
  <Application>Microsoft Office PowerPoint</Application>
  <PresentationFormat>Custom</PresentationFormat>
  <Paragraphs>87</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Neue Einstellung Bold</vt:lpstr>
      <vt:lpstr>Montserrat Ultra-Bold</vt:lpstr>
      <vt:lpstr>Montserrat Semi-Bold</vt:lpstr>
      <vt:lpstr>Montserrat Heavy</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Start-up profit prediction using ml PPT.pdf</dc:title>
  <cp:lastModifiedBy>Divyam Sareen</cp:lastModifiedBy>
  <cp:revision>3</cp:revision>
  <dcterms:created xsi:type="dcterms:W3CDTF">2006-08-16T00:00:00Z</dcterms:created>
  <dcterms:modified xsi:type="dcterms:W3CDTF">2024-06-30T18:14:34Z</dcterms:modified>
  <dc:identifier>DAGJPpD9dzw</dc:identifier>
</cp:coreProperties>
</file>